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jpg" ContentType="image/jpg"/>
  <Override PartName="/ppt/slides/slide2.xml" ContentType="application/vnd.openxmlformats-officedocument.presentationml.slide+xml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</p:sldIdLst>
  <p:sldSz cx="9144000" cy="6858000"/>
  <p:notesSz cx="9144000" cy="6858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30" Type="http://schemas.openxmlformats.org/officeDocument/2006/relationships/slide" Target="slides/slide25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rgbClr val="6600FF"/>
                </a:solidFill>
                <a:latin typeface="Times New Roman"/>
                <a:cs typeface="Times New Roman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rgbClr val="3333FF"/>
                </a:solidFill>
                <a:latin typeface="Times New Roman"/>
                <a:cs typeface="Times New Roman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rgbClr val="6600FF"/>
                </a:solidFill>
                <a:latin typeface="Times New Roman"/>
                <a:cs typeface="Times New Roman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rgbClr val="6600FF"/>
                </a:solidFill>
                <a:latin typeface="Times New Roman"/>
                <a:cs typeface="Times New Roman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DDDDD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966" y="193293"/>
            <a:ext cx="8656066" cy="1732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1" i="0">
                <a:solidFill>
                  <a:srgbClr val="6600FF"/>
                </a:solidFill>
                <a:latin typeface="Times New Roman"/>
                <a:cs typeface="Times New Roman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8739" y="2290698"/>
            <a:ext cx="6592570" cy="45618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rgbClr val="3333FF"/>
                </a:solidFill>
                <a:latin typeface="Times New Roman"/>
                <a:cs typeface="Times New Roman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g"/><Relationship Id="rId3" Type="http://schemas.openxmlformats.org/officeDocument/2006/relationships/image" Target="../media/image14.jpg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g"/><Relationship Id="rId3" Type="http://schemas.openxmlformats.org/officeDocument/2006/relationships/image" Target="../media/image16.jpg"/><Relationship Id="rId4" Type="http://schemas.openxmlformats.org/officeDocument/2006/relationships/image" Target="../media/image17.jpg"/></Relationships>
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g"/></Relationships>
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9.jpg"/></Relationships>
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jpg"/></Relationships>
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g"/><Relationship Id="rId3" Type="http://schemas.openxmlformats.org/officeDocument/2006/relationships/image" Target="../media/image22.jpg"/></Relationships>
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jpg"/></Relationships>
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jpg"/><Relationship Id="rId3" Type="http://schemas.openxmlformats.org/officeDocument/2006/relationships/image" Target="../media/image25.jpg"/></Relationships>
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jpg"/><Relationship Id="rId3" Type="http://schemas.openxmlformats.org/officeDocument/2006/relationships/image" Target="../media/image27.jpg"/></Relationships>
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jpg"/><Relationship Id="rId3" Type="http://schemas.openxmlformats.org/officeDocument/2006/relationships/image" Target="../media/image29.jp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
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0.jpg"/></Relationships>
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1.jpg"/></Relationships>
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jpg"/><Relationship Id="rId3" Type="http://schemas.openxmlformats.org/officeDocument/2006/relationships/image" Target="../media/image33.jpg"/></Relationships>
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jp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Relationship Id="rId3" Type="http://schemas.openxmlformats.org/officeDocument/2006/relationships/image" Target="../media/image6.jpg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Relationship Id="rId3" Type="http://schemas.openxmlformats.org/officeDocument/2006/relationships/image" Target="../media/image8.jpg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.png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1.jpg"/><Relationship Id="rId3" Type="http://schemas.openxmlformats.org/officeDocument/2006/relationships/image" Target="../media/image12.jp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871464" y="1066622"/>
            <a:ext cx="3045460" cy="112331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dirty="0" sz="3600" spc="-5"/>
              <a:t>Оклузија</a:t>
            </a:r>
            <a:r>
              <a:rPr dirty="0" sz="3600" spc="-15"/>
              <a:t> </a:t>
            </a:r>
            <a:r>
              <a:rPr dirty="0" sz="3600"/>
              <a:t>у</a:t>
            </a:r>
            <a:endParaRPr sz="3600"/>
          </a:p>
          <a:p>
            <a:pPr algn="ctr">
              <a:lnSpc>
                <a:spcPct val="100000"/>
              </a:lnSpc>
            </a:pPr>
            <a:r>
              <a:rPr dirty="0" sz="3600" spc="-5"/>
              <a:t>стоматологији</a:t>
            </a:r>
            <a:endParaRPr sz="3600"/>
          </a:p>
        </p:txBody>
      </p:sp>
      <p:sp>
        <p:nvSpPr>
          <p:cNvPr id="3" name="object 3"/>
          <p:cNvSpPr txBox="1"/>
          <p:nvPr/>
        </p:nvSpPr>
        <p:spPr>
          <a:xfrm>
            <a:off x="78739" y="22352"/>
            <a:ext cx="4904105" cy="6757034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55600" marR="66675" indent="-342900">
              <a:lnSpc>
                <a:spcPct val="100000"/>
              </a:lnSpc>
              <a:spcBef>
                <a:spcPts val="100"/>
              </a:spcBef>
              <a:buChar char="•"/>
              <a:tabLst>
                <a:tab pos="354965" algn="l"/>
                <a:tab pos="355600" algn="l"/>
              </a:tabLst>
            </a:pPr>
            <a:r>
              <a:rPr dirty="0" sz="2400">
                <a:solidFill>
                  <a:srgbClr val="0000CC"/>
                </a:solidFill>
                <a:latin typeface="Times New Roman"/>
                <a:cs typeface="Times New Roman"/>
              </a:rPr>
              <a:t>Координирана </a:t>
            </a:r>
            <a:r>
              <a:rPr dirty="0" sz="2400" spc="-5">
                <a:solidFill>
                  <a:srgbClr val="0000CC"/>
                </a:solidFill>
                <a:latin typeface="Times New Roman"/>
                <a:cs typeface="Times New Roman"/>
              </a:rPr>
              <a:t>функција  орофацијалног </a:t>
            </a:r>
            <a:r>
              <a:rPr dirty="0" sz="2400">
                <a:solidFill>
                  <a:srgbClr val="0000CC"/>
                </a:solidFill>
                <a:latin typeface="Times New Roman"/>
                <a:cs typeface="Times New Roman"/>
              </a:rPr>
              <a:t>система</a:t>
            </a:r>
            <a:r>
              <a:rPr dirty="0" sz="2400" spc="-65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0000CC"/>
                </a:solidFill>
                <a:latin typeface="Times New Roman"/>
                <a:cs typeface="Times New Roman"/>
              </a:rPr>
              <a:t>омогућена  је зубима, </a:t>
            </a:r>
            <a:r>
              <a:rPr dirty="0" sz="2400" spc="-5">
                <a:solidFill>
                  <a:srgbClr val="0000CC"/>
                </a:solidFill>
                <a:latin typeface="Times New Roman"/>
                <a:cs typeface="Times New Roman"/>
              </a:rPr>
              <a:t>потпорним апаратом,  вилицама,</a:t>
            </a:r>
            <a:r>
              <a:rPr dirty="0" sz="2400" spc="-15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0000CC"/>
                </a:solidFill>
                <a:latin typeface="Times New Roman"/>
                <a:cs typeface="Times New Roman"/>
              </a:rPr>
              <a:t>неуромишићним</a:t>
            </a:r>
            <a:endParaRPr sz="2400">
              <a:latin typeface="Times New Roman"/>
              <a:cs typeface="Times New Roman"/>
            </a:endParaRPr>
          </a:p>
          <a:p>
            <a:pPr marL="355600" marR="254635">
              <a:lnSpc>
                <a:spcPct val="100000"/>
              </a:lnSpc>
            </a:pPr>
            <a:r>
              <a:rPr dirty="0" sz="2400">
                <a:solidFill>
                  <a:srgbClr val="0000CC"/>
                </a:solidFill>
                <a:latin typeface="Times New Roman"/>
                <a:cs typeface="Times New Roman"/>
              </a:rPr>
              <a:t>системом и  </a:t>
            </a:r>
            <a:r>
              <a:rPr dirty="0" sz="2400" spc="-5">
                <a:solidFill>
                  <a:srgbClr val="0000CC"/>
                </a:solidFill>
                <a:latin typeface="Times New Roman"/>
                <a:cs typeface="Times New Roman"/>
              </a:rPr>
              <a:t>темпоромандибуларним </a:t>
            </a:r>
            <a:r>
              <a:rPr dirty="0" sz="2400">
                <a:solidFill>
                  <a:srgbClr val="0000CC"/>
                </a:solidFill>
                <a:latin typeface="Times New Roman"/>
                <a:cs typeface="Times New Roman"/>
              </a:rPr>
              <a:t>зглобом  који чине биолошку</a:t>
            </a:r>
            <a:r>
              <a:rPr dirty="0" sz="2400" spc="-5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dirty="0" sz="2400" spc="-5">
                <a:solidFill>
                  <a:srgbClr val="0000CC"/>
                </a:solidFill>
                <a:latin typeface="Times New Roman"/>
                <a:cs typeface="Times New Roman"/>
              </a:rPr>
              <a:t>целину</a:t>
            </a:r>
            <a:endParaRPr sz="2400">
              <a:latin typeface="Times New Roman"/>
              <a:cs typeface="Times New Roman"/>
            </a:endParaRPr>
          </a:p>
          <a:p>
            <a:pPr marL="355600" marR="5080" indent="-342900">
              <a:lnSpc>
                <a:spcPct val="100000"/>
              </a:lnSpc>
              <a:spcBef>
                <a:spcPts val="580"/>
              </a:spcBef>
              <a:buChar char="•"/>
              <a:tabLst>
                <a:tab pos="354965" algn="l"/>
                <a:tab pos="355600" algn="l"/>
              </a:tabLst>
            </a:pPr>
            <a:r>
              <a:rPr dirty="0" sz="2400" spc="-5">
                <a:solidFill>
                  <a:srgbClr val="0000CC"/>
                </a:solidFill>
                <a:latin typeface="Times New Roman"/>
                <a:cs typeface="Times New Roman"/>
              </a:rPr>
              <a:t>Положај предњих </a:t>
            </a:r>
            <a:r>
              <a:rPr dirty="0" sz="2400">
                <a:solidFill>
                  <a:srgbClr val="0000CC"/>
                </a:solidFill>
                <a:latin typeface="Times New Roman"/>
                <a:cs typeface="Times New Roman"/>
              </a:rPr>
              <a:t>зуба, облик  </a:t>
            </a:r>
            <a:r>
              <a:rPr dirty="0" sz="2400" spc="-5">
                <a:solidFill>
                  <a:srgbClr val="0000CC"/>
                </a:solidFill>
                <a:latin typeface="Times New Roman"/>
                <a:cs typeface="Times New Roman"/>
              </a:rPr>
              <a:t>оклузалних површина </a:t>
            </a:r>
            <a:r>
              <a:rPr dirty="0" sz="2400">
                <a:solidFill>
                  <a:srgbClr val="0000CC"/>
                </a:solidFill>
                <a:latin typeface="Times New Roman"/>
                <a:cs typeface="Times New Roman"/>
              </a:rPr>
              <a:t>бочних </a:t>
            </a:r>
            <a:r>
              <a:rPr dirty="0" sz="2400" spc="5">
                <a:solidFill>
                  <a:srgbClr val="0000CC"/>
                </a:solidFill>
                <a:latin typeface="Times New Roman"/>
                <a:cs typeface="Times New Roman"/>
              </a:rPr>
              <a:t>зуба  </a:t>
            </a:r>
            <a:r>
              <a:rPr dirty="0" sz="2400">
                <a:solidFill>
                  <a:srgbClr val="0000CC"/>
                </a:solidFill>
                <a:latin typeface="Times New Roman"/>
                <a:cs typeface="Times New Roman"/>
              </a:rPr>
              <a:t>и </a:t>
            </a:r>
            <a:r>
              <a:rPr dirty="0" sz="2400" spc="-5">
                <a:solidFill>
                  <a:srgbClr val="0000CC"/>
                </a:solidFill>
                <a:latin typeface="Times New Roman"/>
                <a:cs typeface="Times New Roman"/>
              </a:rPr>
              <a:t>положај њихових квржица  </a:t>
            </a:r>
            <a:r>
              <a:rPr dirty="0" sz="2400">
                <a:solidFill>
                  <a:srgbClr val="0000CC"/>
                </a:solidFill>
                <a:latin typeface="Times New Roman"/>
                <a:cs typeface="Times New Roman"/>
              </a:rPr>
              <a:t>одређују </a:t>
            </a:r>
            <a:r>
              <a:rPr dirty="0" sz="2400" spc="-5">
                <a:solidFill>
                  <a:srgbClr val="0000CC"/>
                </a:solidFill>
                <a:latin typeface="Times New Roman"/>
                <a:cs typeface="Times New Roman"/>
              </a:rPr>
              <a:t>кретање</a:t>
            </a:r>
            <a:r>
              <a:rPr dirty="0" sz="2400" spc="-5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0000CC"/>
                </a:solidFill>
                <a:latin typeface="Times New Roman"/>
                <a:cs typeface="Times New Roman"/>
              </a:rPr>
              <a:t>мандибуле</a:t>
            </a:r>
            <a:endParaRPr sz="2400">
              <a:latin typeface="Times New Roman"/>
              <a:cs typeface="Times New Roman"/>
            </a:endParaRPr>
          </a:p>
          <a:p>
            <a:pPr marL="355600" marR="30480" indent="-342900">
              <a:lnSpc>
                <a:spcPct val="100000"/>
              </a:lnSpc>
              <a:spcBef>
                <a:spcPts val="575"/>
              </a:spcBef>
              <a:buChar char="•"/>
              <a:tabLst>
                <a:tab pos="354965" algn="l"/>
                <a:tab pos="355600" algn="l"/>
              </a:tabLst>
            </a:pPr>
            <a:r>
              <a:rPr dirty="0" sz="2400">
                <a:solidFill>
                  <a:srgbClr val="0000CC"/>
                </a:solidFill>
                <a:latin typeface="Times New Roman"/>
                <a:cs typeface="Times New Roman"/>
              </a:rPr>
              <a:t>Само један </a:t>
            </a:r>
            <a:r>
              <a:rPr dirty="0" sz="2400" spc="-5">
                <a:solidFill>
                  <a:srgbClr val="0000CC"/>
                </a:solidFill>
                <a:latin typeface="Times New Roman"/>
                <a:cs typeface="Times New Roman"/>
              </a:rPr>
              <a:t>превремени </a:t>
            </a:r>
            <a:r>
              <a:rPr dirty="0" sz="2400">
                <a:solidFill>
                  <a:srgbClr val="0000CC"/>
                </a:solidFill>
                <a:latin typeface="Times New Roman"/>
                <a:cs typeface="Times New Roman"/>
              </a:rPr>
              <a:t>контакт</a:t>
            </a:r>
            <a:r>
              <a:rPr dirty="0" sz="2400" spc="-105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dirty="0" sz="2400" spc="-5">
                <a:solidFill>
                  <a:srgbClr val="0000CC"/>
                </a:solidFill>
                <a:latin typeface="Times New Roman"/>
                <a:cs typeface="Times New Roman"/>
              </a:rPr>
              <a:t>на  </a:t>
            </a:r>
            <a:r>
              <a:rPr dirty="0" sz="2400">
                <a:solidFill>
                  <a:srgbClr val="0000CC"/>
                </a:solidFill>
                <a:latin typeface="Times New Roman"/>
                <a:cs typeface="Times New Roman"/>
              </a:rPr>
              <a:t>молару који </a:t>
            </a:r>
            <a:r>
              <a:rPr dirty="0" sz="2400" spc="-5">
                <a:solidFill>
                  <a:srgbClr val="0000CC"/>
                </a:solidFill>
                <a:latin typeface="Times New Roman"/>
                <a:cs typeface="Times New Roman"/>
              </a:rPr>
              <a:t>подиже </a:t>
            </a:r>
            <a:r>
              <a:rPr dirty="0" sz="2400">
                <a:solidFill>
                  <a:srgbClr val="0000CC"/>
                </a:solidFill>
                <a:latin typeface="Times New Roman"/>
                <a:cs typeface="Times New Roman"/>
              </a:rPr>
              <a:t>загрижај</a:t>
            </a:r>
            <a:r>
              <a:rPr dirty="0" sz="2400" spc="-65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dirty="0" sz="2400" spc="-5">
                <a:solidFill>
                  <a:srgbClr val="0000CC"/>
                </a:solidFill>
                <a:latin typeface="Times New Roman"/>
                <a:cs typeface="Times New Roman"/>
              </a:rPr>
              <a:t>за</a:t>
            </a:r>
            <a:endParaRPr sz="2400">
              <a:latin typeface="Times New Roman"/>
              <a:cs typeface="Times New Roman"/>
            </a:endParaRPr>
          </a:p>
          <a:p>
            <a:pPr marL="355600" marR="910590">
              <a:lnSpc>
                <a:spcPct val="100000"/>
              </a:lnSpc>
            </a:pPr>
            <a:r>
              <a:rPr dirty="0" sz="2400" spc="-5">
                <a:solidFill>
                  <a:srgbClr val="0000CC"/>
                </a:solidFill>
                <a:latin typeface="Times New Roman"/>
                <a:cs typeface="Times New Roman"/>
              </a:rPr>
              <a:t>десетск </a:t>
            </a:r>
            <a:r>
              <a:rPr dirty="0" sz="2400">
                <a:solidFill>
                  <a:srgbClr val="0000CC"/>
                </a:solidFill>
                <a:latin typeface="Times New Roman"/>
                <a:cs typeface="Times New Roman"/>
              </a:rPr>
              <a:t>микрона и</a:t>
            </a:r>
            <a:r>
              <a:rPr dirty="0" sz="2400" spc="-95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0000CC"/>
                </a:solidFill>
                <a:latin typeface="Times New Roman"/>
                <a:cs typeface="Times New Roman"/>
              </a:rPr>
              <a:t>спречава  мандибулу да</a:t>
            </a:r>
            <a:r>
              <a:rPr dirty="0" sz="2400" spc="-55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0000CC"/>
                </a:solidFill>
                <a:latin typeface="Times New Roman"/>
                <a:cs typeface="Times New Roman"/>
              </a:rPr>
              <a:t>достигне</a:t>
            </a:r>
            <a:endParaRPr sz="2400">
              <a:latin typeface="Times New Roman"/>
              <a:cs typeface="Times New Roman"/>
            </a:endParaRPr>
          </a:p>
          <a:p>
            <a:pPr marL="355600" marR="610870">
              <a:lnSpc>
                <a:spcPct val="100000"/>
              </a:lnSpc>
              <a:spcBef>
                <a:spcPts val="5"/>
              </a:spcBef>
            </a:pPr>
            <a:r>
              <a:rPr dirty="0" sz="2400" spc="-5">
                <a:solidFill>
                  <a:srgbClr val="0000CC"/>
                </a:solidFill>
                <a:latin typeface="Times New Roman"/>
                <a:cs typeface="Times New Roman"/>
              </a:rPr>
              <a:t>интеркуспални положај, </a:t>
            </a:r>
            <a:r>
              <a:rPr dirty="0" sz="2400">
                <a:solidFill>
                  <a:srgbClr val="0000CC"/>
                </a:solidFill>
                <a:latin typeface="Times New Roman"/>
                <a:cs typeface="Times New Roman"/>
              </a:rPr>
              <a:t>може  довести до оштећења </a:t>
            </a:r>
            <a:r>
              <a:rPr dirty="0" sz="2400" spc="-5">
                <a:solidFill>
                  <a:srgbClr val="0000CC"/>
                </a:solidFill>
                <a:latin typeface="Times New Roman"/>
                <a:cs typeface="Times New Roman"/>
              </a:rPr>
              <a:t>целог  орофацијалног</a:t>
            </a:r>
            <a:r>
              <a:rPr dirty="0" sz="2400" spc="-3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0000CC"/>
                </a:solidFill>
                <a:latin typeface="Times New Roman"/>
                <a:cs typeface="Times New Roman"/>
              </a:rPr>
              <a:t>система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072126" y="4357751"/>
            <a:ext cx="4071874" cy="250024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377571" rIns="0" bIns="0" rtlCol="0" vert="horz">
            <a:spAutoFit/>
          </a:bodyPr>
          <a:lstStyle/>
          <a:p>
            <a:pPr marL="6641465" marR="5080" indent="-288290">
              <a:lnSpc>
                <a:spcPct val="100000"/>
              </a:lnSpc>
              <a:spcBef>
                <a:spcPts val="105"/>
              </a:spcBef>
            </a:pPr>
            <a:r>
              <a:rPr dirty="0" sz="3200"/>
              <a:t>Квржице</a:t>
            </a:r>
            <a:r>
              <a:rPr dirty="0" sz="3200" spc="-105"/>
              <a:t> </a:t>
            </a:r>
            <a:r>
              <a:rPr dirty="0" sz="3200"/>
              <a:t>и  гребени</a:t>
            </a:r>
            <a:endParaRPr sz="3200"/>
          </a:p>
        </p:txBody>
      </p:sp>
      <p:sp>
        <p:nvSpPr>
          <p:cNvPr id="3" name="object 3"/>
          <p:cNvSpPr txBox="1"/>
          <p:nvPr/>
        </p:nvSpPr>
        <p:spPr>
          <a:xfrm>
            <a:off x="78739" y="22352"/>
            <a:ext cx="6125845" cy="683005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55600" marR="317500" indent="-342900">
              <a:lnSpc>
                <a:spcPct val="100000"/>
              </a:lnSpc>
              <a:spcBef>
                <a:spcPts val="100"/>
              </a:spcBef>
              <a:buChar char="•"/>
              <a:tabLst>
                <a:tab pos="354965" algn="l"/>
                <a:tab pos="355600" algn="l"/>
              </a:tabLst>
            </a:pP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Најмасивнији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и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функцијски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најзначајнији 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гребен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сваке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квржице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је </a:t>
            </a:r>
            <a:r>
              <a:rPr dirty="0" sz="2400" spc="-5" b="1">
                <a:solidFill>
                  <a:srgbClr val="3333FF"/>
                </a:solidFill>
                <a:latin typeface="Times New Roman"/>
                <a:cs typeface="Times New Roman"/>
              </a:rPr>
              <a:t>унутрашњи  троугласти гребен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,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који заузима 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централни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део унутрашњег</a:t>
            </a:r>
            <a:r>
              <a:rPr dirty="0" sz="2400" spc="-60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аспепекта</a:t>
            </a:r>
            <a:endParaRPr sz="2400">
              <a:latin typeface="Times New Roman"/>
              <a:cs typeface="Times New Roman"/>
            </a:endParaRPr>
          </a:p>
          <a:p>
            <a:pPr marL="355600" marR="601980">
              <a:lnSpc>
                <a:spcPct val="100000"/>
              </a:lnSpc>
            </a:pP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квржице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и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протеже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се од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њеног врха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до 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централног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дела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гризне</a:t>
            </a:r>
            <a:r>
              <a:rPr dirty="0" sz="2400" spc="-25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површине</a:t>
            </a:r>
            <a:endParaRPr sz="2400">
              <a:latin typeface="Times New Roman"/>
              <a:cs typeface="Times New Roman"/>
            </a:endParaRPr>
          </a:p>
          <a:p>
            <a:pPr marL="355600" marR="241935" indent="-342900">
              <a:lnSpc>
                <a:spcPct val="100000"/>
              </a:lnSpc>
              <a:spcBef>
                <a:spcPts val="580"/>
              </a:spcBef>
              <a:buChar char="•"/>
              <a:tabLst>
                <a:tab pos="354965" algn="l"/>
                <a:tab pos="355600" algn="l"/>
              </a:tabLst>
            </a:pP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Троугластог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је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облика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узак у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пределу врха  квржице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са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широком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базом у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пределу  централне</a:t>
            </a:r>
            <a:r>
              <a:rPr dirty="0" sz="2400" spc="-15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фисуре</a:t>
            </a:r>
            <a:endParaRPr sz="2400">
              <a:latin typeface="Times New Roman"/>
              <a:cs typeface="Times New Roman"/>
            </a:endParaRPr>
          </a:p>
          <a:p>
            <a:pPr marL="355600" marR="5080" indent="-342900">
              <a:lnSpc>
                <a:spcPct val="100000"/>
              </a:lnSpc>
              <a:spcBef>
                <a:spcPts val="575"/>
              </a:spcBef>
              <a:buFont typeface="Times New Roman"/>
              <a:buChar char="•"/>
              <a:tabLst>
                <a:tab pos="354965" algn="l"/>
                <a:tab pos="355600" algn="l"/>
              </a:tabLst>
            </a:pPr>
            <a:r>
              <a:rPr dirty="0" sz="2400" b="1">
                <a:solidFill>
                  <a:srgbClr val="C00000"/>
                </a:solidFill>
                <a:latin typeface="Times New Roman"/>
                <a:cs typeface="Times New Roman"/>
              </a:rPr>
              <a:t>1- </a:t>
            </a:r>
            <a:r>
              <a:rPr dirty="0" sz="2400" spc="-5" b="1">
                <a:solidFill>
                  <a:srgbClr val="C00000"/>
                </a:solidFill>
                <a:latin typeface="Times New Roman"/>
                <a:cs typeface="Times New Roman"/>
              </a:rPr>
              <a:t>унутрашњи </a:t>
            </a:r>
            <a:r>
              <a:rPr dirty="0" sz="2400">
                <a:solidFill>
                  <a:srgbClr val="C00000"/>
                </a:solidFill>
                <a:latin typeface="Times New Roman"/>
                <a:cs typeface="Times New Roman"/>
              </a:rPr>
              <a:t>и </a:t>
            </a:r>
            <a:r>
              <a:rPr dirty="0" sz="2400" b="1">
                <a:solidFill>
                  <a:srgbClr val="C00000"/>
                </a:solidFill>
                <a:latin typeface="Times New Roman"/>
                <a:cs typeface="Times New Roman"/>
              </a:rPr>
              <a:t>2- спољашњи </a:t>
            </a:r>
            <a:r>
              <a:rPr dirty="0" sz="2400" spc="-5" b="1">
                <a:solidFill>
                  <a:srgbClr val="C00000"/>
                </a:solidFill>
                <a:latin typeface="Times New Roman"/>
                <a:cs typeface="Times New Roman"/>
              </a:rPr>
              <a:t>троугласти  гребен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на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оклузалној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површини горњег  првог</a:t>
            </a:r>
            <a:r>
              <a:rPr dirty="0" sz="2400" spc="-10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премолара</a:t>
            </a:r>
            <a:endParaRPr sz="2400">
              <a:latin typeface="Times New Roman"/>
              <a:cs typeface="Times New Roman"/>
            </a:endParaRPr>
          </a:p>
          <a:p>
            <a:pPr marL="355600" marR="426720" indent="-342900">
              <a:lnSpc>
                <a:spcPct val="100000"/>
              </a:lnSpc>
              <a:spcBef>
                <a:spcPts val="580"/>
              </a:spcBef>
              <a:buChar char="•"/>
              <a:tabLst>
                <a:tab pos="354965" algn="l"/>
                <a:tab pos="355600" algn="l"/>
              </a:tabLst>
            </a:pP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Троугласти гребени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букалних и 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палатиналних квржица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код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горњег</a:t>
            </a:r>
            <a:r>
              <a:rPr dirty="0" sz="2400" spc="-50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првог</a:t>
            </a:r>
            <a:endParaRPr sz="2400">
              <a:latin typeface="Times New Roman"/>
              <a:cs typeface="Times New Roman"/>
            </a:endParaRPr>
          </a:p>
          <a:p>
            <a:pPr marL="355600">
              <a:lnSpc>
                <a:spcPct val="100000"/>
              </a:lnSpc>
            </a:pP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молара спојени су у </a:t>
            </a:r>
            <a:r>
              <a:rPr dirty="0" sz="2400" spc="-5" b="1">
                <a:solidFill>
                  <a:srgbClr val="3333FF"/>
                </a:solidFill>
                <a:latin typeface="Times New Roman"/>
                <a:cs typeface="Times New Roman"/>
              </a:rPr>
              <a:t>трансверзални</a:t>
            </a:r>
            <a:r>
              <a:rPr dirty="0" sz="2400" spc="-50" b="1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 spc="-5" b="1">
                <a:solidFill>
                  <a:srgbClr val="3333FF"/>
                </a:solidFill>
                <a:latin typeface="Times New Roman"/>
                <a:cs typeface="Times New Roman"/>
              </a:rPr>
              <a:t>гребен</a:t>
            </a:r>
            <a:endParaRPr sz="2400">
              <a:latin typeface="Times New Roman"/>
              <a:cs typeface="Times New Roman"/>
            </a:endParaRPr>
          </a:p>
          <a:p>
            <a:pPr marL="355600">
              <a:lnSpc>
                <a:spcPct val="100000"/>
              </a:lnSpc>
            </a:pP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који се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протеже дијагонално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од</a:t>
            </a:r>
            <a:r>
              <a:rPr dirty="0" sz="2400" spc="-40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врха</a:t>
            </a:r>
            <a:endParaRPr sz="2400">
              <a:latin typeface="Times New Roman"/>
              <a:cs typeface="Times New Roman"/>
            </a:endParaRPr>
          </a:p>
          <a:p>
            <a:pPr marL="355600" marR="706755">
              <a:lnSpc>
                <a:spcPct val="100000"/>
              </a:lnSpc>
            </a:pP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букодисталне до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врха палатомезијалне  квржице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и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назива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се </a:t>
            </a:r>
            <a:r>
              <a:rPr dirty="0" sz="2400" spc="-5" b="1">
                <a:solidFill>
                  <a:srgbClr val="C00000"/>
                </a:solidFill>
                <a:latin typeface="Times New Roman"/>
                <a:cs typeface="Times New Roman"/>
              </a:rPr>
              <a:t>коси</a:t>
            </a:r>
            <a:r>
              <a:rPr dirty="0" sz="2400" spc="-10" b="1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dirty="0" sz="2400" spc="-5" b="1">
                <a:solidFill>
                  <a:srgbClr val="C00000"/>
                </a:solidFill>
                <a:latin typeface="Times New Roman"/>
                <a:cs typeface="Times New Roman"/>
              </a:rPr>
              <a:t>гребен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6431026" y="2000250"/>
            <a:ext cx="2712973" cy="25717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6286500" y="4857750"/>
            <a:ext cx="2857499" cy="200024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629783" y="99440"/>
            <a:ext cx="3313429" cy="148907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algn="ctr"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3200" spc="-5"/>
              <a:t>Квржице,  гребени, </a:t>
            </a:r>
            <a:r>
              <a:rPr dirty="0" sz="3200"/>
              <a:t>фисуре</a:t>
            </a:r>
            <a:r>
              <a:rPr dirty="0" sz="3200" spc="-90"/>
              <a:t> </a:t>
            </a:r>
            <a:r>
              <a:rPr dirty="0" sz="3200"/>
              <a:t>и  јамице</a:t>
            </a:r>
            <a:endParaRPr sz="3200"/>
          </a:p>
        </p:txBody>
      </p:sp>
      <p:sp>
        <p:nvSpPr>
          <p:cNvPr id="3" name="object 3"/>
          <p:cNvSpPr txBox="1"/>
          <p:nvPr/>
        </p:nvSpPr>
        <p:spPr>
          <a:xfrm>
            <a:off x="78739" y="22352"/>
            <a:ext cx="5592445" cy="6757034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00"/>
              </a:spcBef>
              <a:buFont typeface="Times New Roman"/>
              <a:buChar char="•"/>
              <a:tabLst>
                <a:tab pos="354965" algn="l"/>
                <a:tab pos="355600" algn="l"/>
              </a:tabLst>
            </a:pPr>
            <a:r>
              <a:rPr dirty="0" sz="2400" b="1">
                <a:solidFill>
                  <a:srgbClr val="C00000"/>
                </a:solidFill>
                <a:latin typeface="Times New Roman"/>
                <a:cs typeface="Times New Roman"/>
              </a:rPr>
              <a:t>Ивични </a:t>
            </a:r>
            <a:r>
              <a:rPr dirty="0" sz="2400" spc="-5" b="1">
                <a:solidFill>
                  <a:srgbClr val="C00000"/>
                </a:solidFill>
                <a:latin typeface="Times New Roman"/>
                <a:cs typeface="Times New Roman"/>
              </a:rPr>
              <a:t>или маргинални</a:t>
            </a:r>
            <a:r>
              <a:rPr dirty="0" sz="2400" spc="10" b="1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dirty="0" sz="2400" spc="-5" b="1">
                <a:solidFill>
                  <a:srgbClr val="C00000"/>
                </a:solidFill>
                <a:latin typeface="Times New Roman"/>
                <a:cs typeface="Times New Roman"/>
              </a:rPr>
              <a:t>гребени</a:t>
            </a:r>
            <a:endParaRPr sz="2400">
              <a:latin typeface="Times New Roman"/>
              <a:cs typeface="Times New Roman"/>
            </a:endParaRPr>
          </a:p>
          <a:p>
            <a:pPr marL="355600">
              <a:lnSpc>
                <a:spcPct val="100000"/>
              </a:lnSpc>
            </a:pP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прдстављају наборе глеђи</a:t>
            </a:r>
            <a:r>
              <a:rPr dirty="0" sz="2400" spc="-20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на</a:t>
            </a:r>
            <a:endParaRPr sz="2400">
              <a:latin typeface="Times New Roman"/>
              <a:cs typeface="Times New Roman"/>
            </a:endParaRPr>
          </a:p>
          <a:p>
            <a:pPr marL="355600" marR="347345">
              <a:lnSpc>
                <a:spcPct val="100000"/>
              </a:lnSpc>
            </a:pP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мезијалним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и дисталним деловима 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гризних површина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оивичавају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гризну  површину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са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мезијалне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и</a:t>
            </a:r>
            <a:r>
              <a:rPr dirty="0" sz="2400" spc="-40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дисталне</a:t>
            </a:r>
            <a:endParaRPr sz="2400">
              <a:latin typeface="Times New Roman"/>
              <a:cs typeface="Times New Roman"/>
            </a:endParaRPr>
          </a:p>
          <a:p>
            <a:pPr marL="355600">
              <a:lnSpc>
                <a:spcPct val="100000"/>
              </a:lnSpc>
            </a:pP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стране, спајају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мезијалне,</a:t>
            </a:r>
            <a:r>
              <a:rPr dirty="0" sz="2400" spc="-90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односно</a:t>
            </a:r>
            <a:endParaRPr sz="2400">
              <a:latin typeface="Times New Roman"/>
              <a:cs typeface="Times New Roman"/>
            </a:endParaRPr>
          </a:p>
          <a:p>
            <a:pPr marL="355600" marR="329565">
              <a:lnSpc>
                <a:spcPct val="100000"/>
              </a:lnSpc>
              <a:spcBef>
                <a:spcPts val="5"/>
              </a:spcBef>
            </a:pP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дисталне квржичне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гребене</a:t>
            </a:r>
            <a:r>
              <a:rPr dirty="0" sz="2400" spc="-75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букалних 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квржица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са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истим гребенима  палатиналних квржица</a:t>
            </a:r>
            <a:endParaRPr sz="2400">
              <a:latin typeface="Times New Roman"/>
              <a:cs typeface="Times New Roman"/>
            </a:endParaRPr>
          </a:p>
          <a:p>
            <a:pPr marL="355600" marR="99060" indent="-342900">
              <a:lnSpc>
                <a:spcPct val="100000"/>
              </a:lnSpc>
              <a:spcBef>
                <a:spcPts val="575"/>
              </a:spcBef>
              <a:buChar char="•"/>
              <a:tabLst>
                <a:tab pos="354965" algn="l"/>
                <a:tab pos="355600" algn="l"/>
              </a:tabLst>
            </a:pP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Квржице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и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гребени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одвојени су 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разгранатим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системом </a:t>
            </a:r>
            <a:r>
              <a:rPr dirty="0" sz="2400">
                <a:solidFill>
                  <a:srgbClr val="C00000"/>
                </a:solidFill>
                <a:latin typeface="Times New Roman"/>
                <a:cs typeface="Times New Roman"/>
              </a:rPr>
              <a:t>фисура и</a:t>
            </a:r>
            <a:r>
              <a:rPr dirty="0" sz="2400" spc="-35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dirty="0" sz="2400" spc="-5">
                <a:solidFill>
                  <a:srgbClr val="C00000"/>
                </a:solidFill>
                <a:latin typeface="Times New Roman"/>
                <a:cs typeface="Times New Roman"/>
              </a:rPr>
              <a:t>јамица</a:t>
            </a:r>
            <a:endParaRPr sz="2400">
              <a:latin typeface="Times New Roman"/>
              <a:cs typeface="Times New Roman"/>
            </a:endParaRPr>
          </a:p>
          <a:p>
            <a:pPr marL="355600" marR="853440" indent="-342900">
              <a:lnSpc>
                <a:spcPct val="100000"/>
              </a:lnSpc>
              <a:spcBef>
                <a:spcPts val="575"/>
              </a:spcBef>
              <a:buChar char="•"/>
              <a:tabLst>
                <a:tab pos="354965" algn="l"/>
                <a:tab pos="355600" algn="l"/>
              </a:tabLst>
            </a:pP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Централна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фисура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протеже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се од 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мезијалног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до дисталног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ивичног  гребена,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одвајајући букалне од 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палатиналних квржица,</a:t>
            </a:r>
            <a:r>
              <a:rPr dirty="0" sz="2400" spc="-35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попречне</a:t>
            </a:r>
            <a:endParaRPr sz="2400">
              <a:latin typeface="Times New Roman"/>
              <a:cs typeface="Times New Roman"/>
            </a:endParaRPr>
          </a:p>
          <a:p>
            <a:pPr algn="just" marL="355600" marR="5080">
              <a:lnSpc>
                <a:spcPct val="100000"/>
              </a:lnSpc>
              <a:spcBef>
                <a:spcPts val="5"/>
              </a:spcBef>
            </a:pP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фисуре одвајају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мезијалне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од</a:t>
            </a:r>
            <a:r>
              <a:rPr dirty="0" sz="2400" spc="-120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дисталних 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квржица, триангуларне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од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маргиналних  гребенова, секундарне,</a:t>
            </a:r>
            <a:r>
              <a:rPr dirty="0" sz="2400" spc="-65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допунске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500751" y="1857248"/>
            <a:ext cx="1833499" cy="178600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7358126" y="3143123"/>
            <a:ext cx="1785873" cy="178600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6786626" y="5072126"/>
            <a:ext cx="2357373" cy="178586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877305" y="1028191"/>
            <a:ext cx="3177540" cy="1489710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449580">
              <a:lnSpc>
                <a:spcPct val="100000"/>
              </a:lnSpc>
              <a:spcBef>
                <a:spcPts val="105"/>
              </a:spcBef>
            </a:pPr>
            <a:r>
              <a:rPr dirty="0" sz="3200"/>
              <a:t>Функцијски</a:t>
            </a:r>
            <a:endParaRPr sz="3200"/>
          </a:p>
          <a:p>
            <a:pPr algn="ctr" marL="12700" marR="5080">
              <a:lnSpc>
                <a:spcPct val="100000"/>
              </a:lnSpc>
            </a:pPr>
            <a:r>
              <a:rPr dirty="0" sz="3200"/>
              <a:t>значај</a:t>
            </a:r>
            <a:r>
              <a:rPr dirty="0" sz="3200" spc="-85"/>
              <a:t> </a:t>
            </a:r>
            <a:r>
              <a:rPr dirty="0" sz="3200"/>
              <a:t>оклузалне  </a:t>
            </a:r>
            <a:r>
              <a:rPr dirty="0" sz="3200" spc="-5"/>
              <a:t>морфологије</a:t>
            </a:r>
            <a:endParaRPr sz="3200"/>
          </a:p>
        </p:txBody>
      </p:sp>
      <p:sp>
        <p:nvSpPr>
          <p:cNvPr id="3" name="object 3"/>
          <p:cNvSpPr txBox="1"/>
          <p:nvPr/>
        </p:nvSpPr>
        <p:spPr>
          <a:xfrm>
            <a:off x="78739" y="22352"/>
            <a:ext cx="5021580" cy="668400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55600" marR="194310" indent="-342900">
              <a:lnSpc>
                <a:spcPct val="100000"/>
              </a:lnSpc>
              <a:spcBef>
                <a:spcPts val="100"/>
              </a:spcBef>
              <a:buChar char="•"/>
              <a:tabLst>
                <a:tab pos="354965" algn="l"/>
                <a:tab pos="355600" algn="l"/>
              </a:tabLst>
            </a:pP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Гризне површине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бочних </a:t>
            </a:r>
            <a:r>
              <a:rPr dirty="0" sz="2400" spc="5">
                <a:solidFill>
                  <a:srgbClr val="3333FF"/>
                </a:solidFill>
                <a:latin typeface="Times New Roman"/>
                <a:cs typeface="Times New Roman"/>
              </a:rPr>
              <a:t>зуба 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имају изузетан функцијски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значај,  јер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прихватају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и дистрибуирају  оклузално оптерећење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на </a:t>
            </a:r>
            <a:r>
              <a:rPr dirty="0" sz="2400" spc="5">
                <a:solidFill>
                  <a:srgbClr val="3333FF"/>
                </a:solidFill>
                <a:latin typeface="Times New Roman"/>
                <a:cs typeface="Times New Roman"/>
              </a:rPr>
              <a:t>зубе</a:t>
            </a:r>
            <a:r>
              <a:rPr dirty="0" sz="2400" spc="-120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и</a:t>
            </a:r>
            <a:endParaRPr sz="2400">
              <a:latin typeface="Times New Roman"/>
              <a:cs typeface="Times New Roman"/>
            </a:endParaRPr>
          </a:p>
          <a:p>
            <a:pPr marL="355600" marR="24765">
              <a:lnSpc>
                <a:spcPct val="100000"/>
              </a:lnSpc>
            </a:pP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њихова потпорна ткива,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усмеравају  мандибулу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при</a:t>
            </a:r>
            <a:r>
              <a:rPr dirty="0" sz="2400" spc="-50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латералним</a:t>
            </a:r>
            <a:endParaRPr sz="2400">
              <a:latin typeface="Times New Roman"/>
              <a:cs typeface="Times New Roman"/>
            </a:endParaRPr>
          </a:p>
          <a:p>
            <a:pPr marL="355600">
              <a:lnSpc>
                <a:spcPct val="100000"/>
              </a:lnSpc>
              <a:spcBef>
                <a:spcPts val="5"/>
              </a:spcBef>
            </a:pP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кретњама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и дробе и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ситне</a:t>
            </a:r>
            <a:r>
              <a:rPr dirty="0" sz="2400" spc="-55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храну</a:t>
            </a:r>
            <a:endParaRPr sz="2400">
              <a:latin typeface="Times New Roman"/>
              <a:cs typeface="Times New Roman"/>
            </a:endParaRPr>
          </a:p>
          <a:p>
            <a:pPr marL="355600">
              <a:lnSpc>
                <a:spcPct val="100000"/>
              </a:lnSpc>
            </a:pP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омогућавајући </a:t>
            </a:r>
            <a:r>
              <a:rPr dirty="0" sz="2400" spc="-10" b="1">
                <a:solidFill>
                  <a:srgbClr val="3333FF"/>
                </a:solidFill>
                <a:latin typeface="Times New Roman"/>
                <a:cs typeface="Times New Roman"/>
              </a:rPr>
              <a:t>ефикасно</a:t>
            </a:r>
            <a:r>
              <a:rPr dirty="0" sz="2400" spc="-35" b="1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 spc="-5" b="1">
                <a:solidFill>
                  <a:srgbClr val="3333FF"/>
                </a:solidFill>
                <a:latin typeface="Times New Roman"/>
                <a:cs typeface="Times New Roman"/>
              </a:rPr>
              <a:t>жвакање</a:t>
            </a:r>
            <a:endParaRPr sz="2400">
              <a:latin typeface="Times New Roman"/>
              <a:cs typeface="Times New Roman"/>
            </a:endParaRPr>
          </a:p>
          <a:p>
            <a:pPr marL="355600" marR="281305" indent="-342900">
              <a:lnSpc>
                <a:spcPct val="100000"/>
              </a:lnSpc>
              <a:spcBef>
                <a:spcPts val="575"/>
              </a:spcBef>
              <a:buChar char="•"/>
              <a:tabLst>
                <a:tab pos="354965" algn="l"/>
                <a:tab pos="355600" algn="l"/>
              </a:tabLst>
            </a:pP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Конвексне површине гребенова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и 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квржичних врхова</a:t>
            </a:r>
            <a:r>
              <a:rPr dirty="0" sz="2400" spc="10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остварују</a:t>
            </a:r>
            <a:endParaRPr sz="2400">
              <a:latin typeface="Times New Roman"/>
              <a:cs typeface="Times New Roman"/>
            </a:endParaRPr>
          </a:p>
          <a:p>
            <a:pPr marL="355600" marR="5080">
              <a:lnSpc>
                <a:spcPct val="100000"/>
              </a:lnSpc>
            </a:pPr>
            <a:r>
              <a:rPr dirty="0" sz="2400" spc="-5" b="1">
                <a:solidFill>
                  <a:srgbClr val="3333FF"/>
                </a:solidFill>
                <a:latin typeface="Times New Roman"/>
                <a:cs typeface="Times New Roman"/>
              </a:rPr>
              <a:t>велики </a:t>
            </a:r>
            <a:r>
              <a:rPr dirty="0" sz="2400" b="1">
                <a:solidFill>
                  <a:srgbClr val="3333FF"/>
                </a:solidFill>
                <a:latin typeface="Times New Roman"/>
                <a:cs typeface="Times New Roman"/>
              </a:rPr>
              <a:t>број </a:t>
            </a:r>
            <a:r>
              <a:rPr dirty="0" sz="2400" spc="-5" b="1">
                <a:solidFill>
                  <a:srgbClr val="3333FF"/>
                </a:solidFill>
                <a:latin typeface="Times New Roman"/>
                <a:cs typeface="Times New Roman"/>
              </a:rPr>
              <a:t>тачкастих контаката 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између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антагониста када делују 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најјаче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оклузалне</a:t>
            </a:r>
            <a:r>
              <a:rPr dirty="0" sz="2400" spc="-70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силе,</a:t>
            </a:r>
            <a:endParaRPr sz="2400">
              <a:latin typeface="Times New Roman"/>
              <a:cs typeface="Times New Roman"/>
            </a:endParaRPr>
          </a:p>
          <a:p>
            <a:pPr marL="355600" marR="27940">
              <a:lnSpc>
                <a:spcPct val="100000"/>
              </a:lnSpc>
            </a:pP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дистрибуирајући оптерећење</a:t>
            </a:r>
            <a:r>
              <a:rPr dirty="0" sz="2400" spc="-140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преко  велике површине, </a:t>
            </a:r>
            <a:r>
              <a:rPr dirty="0" sz="2400" spc="5">
                <a:solidFill>
                  <a:srgbClr val="3333FF"/>
                </a:solidFill>
                <a:latin typeface="Times New Roman"/>
                <a:cs typeface="Times New Roman"/>
              </a:rPr>
              <a:t>смањујући 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опасност од трауматског  оптерећења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појединих </a:t>
            </a:r>
            <a:r>
              <a:rPr dirty="0" sz="2400" spc="5">
                <a:solidFill>
                  <a:srgbClr val="3333FF"/>
                </a:solidFill>
                <a:latin typeface="Times New Roman"/>
                <a:cs typeface="Times New Roman"/>
              </a:rPr>
              <a:t>зуба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и 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претеране</a:t>
            </a:r>
            <a:r>
              <a:rPr dirty="0" sz="2400" spc="-25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абразије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215001" y="4286186"/>
            <a:ext cx="3928999" cy="202730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450838" y="605789"/>
            <a:ext cx="2383790" cy="1977389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algn="ctr" marL="12700" marR="5080" indent="2540">
              <a:lnSpc>
                <a:spcPct val="100000"/>
              </a:lnSpc>
              <a:spcBef>
                <a:spcPts val="105"/>
              </a:spcBef>
            </a:pPr>
            <a:r>
              <a:rPr dirty="0" sz="3200"/>
              <a:t>Функцијски  значај  оклузалне  </a:t>
            </a:r>
            <a:r>
              <a:rPr dirty="0" sz="3200" spc="-5"/>
              <a:t>м</a:t>
            </a:r>
            <a:r>
              <a:rPr dirty="0" sz="3200" spc="5"/>
              <a:t>о</a:t>
            </a:r>
            <a:r>
              <a:rPr dirty="0" sz="3200" spc="-5"/>
              <a:t>рфол</a:t>
            </a:r>
            <a:r>
              <a:rPr dirty="0" sz="3200" spc="5"/>
              <a:t>о</a:t>
            </a:r>
            <a:r>
              <a:rPr dirty="0" sz="3200" spc="-20"/>
              <a:t>г</a:t>
            </a:r>
            <a:r>
              <a:rPr dirty="0" sz="3200" spc="-5"/>
              <a:t>ије</a:t>
            </a:r>
            <a:endParaRPr sz="3200"/>
          </a:p>
        </p:txBody>
      </p:sp>
      <p:sp>
        <p:nvSpPr>
          <p:cNvPr id="3" name="object 3"/>
          <p:cNvSpPr txBox="1"/>
          <p:nvPr/>
        </p:nvSpPr>
        <p:spPr>
          <a:xfrm>
            <a:off x="78739" y="22352"/>
            <a:ext cx="6043930" cy="668400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55600" marR="5080" indent="-342900">
              <a:lnSpc>
                <a:spcPct val="100000"/>
              </a:lnSpc>
              <a:spcBef>
                <a:spcPts val="100"/>
              </a:spcBef>
              <a:buChar char="•"/>
              <a:tabLst>
                <a:tab pos="354965" algn="l"/>
                <a:tab pos="355600" algn="l"/>
              </a:tabLst>
            </a:pP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Тачкасти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контакти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антагониста</a:t>
            </a:r>
            <a:r>
              <a:rPr dirty="0" sz="2400" spc="-85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ограничени  фисурама губе се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при протрузији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и 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латералним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кретњама мандибуле, а </a:t>
            </a:r>
            <a:r>
              <a:rPr dirty="0" sz="2400">
                <a:solidFill>
                  <a:srgbClr val="C00000"/>
                </a:solidFill>
                <a:latin typeface="Times New Roman"/>
                <a:cs typeface="Times New Roman"/>
              </a:rPr>
              <a:t> оптерећење се суксецивно </a:t>
            </a:r>
            <a:r>
              <a:rPr dirty="0" sz="2400" spc="-5">
                <a:solidFill>
                  <a:srgbClr val="C00000"/>
                </a:solidFill>
                <a:latin typeface="Times New Roman"/>
                <a:cs typeface="Times New Roman"/>
              </a:rPr>
              <a:t>преноси </a:t>
            </a:r>
            <a:r>
              <a:rPr dirty="0" sz="2400">
                <a:solidFill>
                  <a:srgbClr val="C00000"/>
                </a:solidFill>
                <a:latin typeface="Times New Roman"/>
                <a:cs typeface="Times New Roman"/>
              </a:rPr>
              <a:t>са једне  групе </a:t>
            </a:r>
            <a:r>
              <a:rPr dirty="0" sz="2400" spc="5">
                <a:solidFill>
                  <a:srgbClr val="C00000"/>
                </a:solidFill>
                <a:latin typeface="Times New Roman"/>
                <a:cs typeface="Times New Roman"/>
              </a:rPr>
              <a:t>зуба </a:t>
            </a:r>
            <a:r>
              <a:rPr dirty="0" sz="2400" spc="-5">
                <a:solidFill>
                  <a:srgbClr val="C00000"/>
                </a:solidFill>
                <a:latin typeface="Times New Roman"/>
                <a:cs typeface="Times New Roman"/>
              </a:rPr>
              <a:t>на </a:t>
            </a:r>
            <a:r>
              <a:rPr dirty="0" sz="2400" spc="5">
                <a:solidFill>
                  <a:srgbClr val="C00000"/>
                </a:solidFill>
                <a:latin typeface="Times New Roman"/>
                <a:cs typeface="Times New Roman"/>
              </a:rPr>
              <a:t>другу, </a:t>
            </a:r>
            <a:r>
              <a:rPr dirty="0" sz="2400" spc="-5">
                <a:solidFill>
                  <a:srgbClr val="C00000"/>
                </a:solidFill>
                <a:latin typeface="Times New Roman"/>
                <a:cs typeface="Times New Roman"/>
              </a:rPr>
              <a:t>што чини</a:t>
            </a:r>
            <a:r>
              <a:rPr dirty="0" sz="2400" spc="-135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C00000"/>
                </a:solidFill>
                <a:latin typeface="Times New Roman"/>
                <a:cs typeface="Times New Roman"/>
              </a:rPr>
              <a:t>основу</a:t>
            </a:r>
            <a:endParaRPr sz="2400">
              <a:latin typeface="Times New Roman"/>
              <a:cs typeface="Times New Roman"/>
            </a:endParaRPr>
          </a:p>
          <a:p>
            <a:pPr marL="355600">
              <a:lnSpc>
                <a:spcPct val="100000"/>
              </a:lnSpc>
              <a:tabLst>
                <a:tab pos="2023110" algn="l"/>
              </a:tabLst>
            </a:pPr>
            <a:r>
              <a:rPr dirty="0" sz="2400" spc="-5">
                <a:solidFill>
                  <a:srgbClr val="C00000"/>
                </a:solidFill>
                <a:latin typeface="Times New Roman"/>
                <a:cs typeface="Times New Roman"/>
              </a:rPr>
              <a:t>функцијски	ефикасне, заштитне</a:t>
            </a:r>
            <a:r>
              <a:rPr dirty="0" sz="2400" spc="-2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C00000"/>
                </a:solidFill>
                <a:latin typeface="Times New Roman"/>
                <a:cs typeface="Times New Roman"/>
              </a:rPr>
              <a:t>оклузије</a:t>
            </a:r>
            <a:endParaRPr sz="2400">
              <a:latin typeface="Times New Roman"/>
              <a:cs typeface="Times New Roman"/>
            </a:endParaRPr>
          </a:p>
          <a:p>
            <a:pPr marL="355600" marR="26034" indent="-342900">
              <a:lnSpc>
                <a:spcPct val="100000"/>
              </a:lnSpc>
              <a:spcBef>
                <a:spcPts val="580"/>
              </a:spcBef>
              <a:buFont typeface="Times New Roman"/>
              <a:buChar char="•"/>
              <a:tabLst>
                <a:tab pos="354965" algn="l"/>
                <a:tab pos="355600" algn="l"/>
              </a:tabLst>
            </a:pPr>
            <a:r>
              <a:rPr dirty="0" sz="2400" b="1">
                <a:solidFill>
                  <a:srgbClr val="3333FF"/>
                </a:solidFill>
                <a:latin typeface="Times New Roman"/>
                <a:cs typeface="Times New Roman"/>
              </a:rPr>
              <a:t>Оптерећење </a:t>
            </a:r>
            <a:r>
              <a:rPr dirty="0" sz="2400" spc="-5" b="1">
                <a:solidFill>
                  <a:srgbClr val="3333FF"/>
                </a:solidFill>
                <a:latin typeface="Times New Roman"/>
                <a:cs typeface="Times New Roman"/>
              </a:rPr>
              <a:t>које </a:t>
            </a:r>
            <a:r>
              <a:rPr dirty="0" sz="2400" b="1">
                <a:solidFill>
                  <a:srgbClr val="3333FF"/>
                </a:solidFill>
                <a:latin typeface="Times New Roman"/>
                <a:cs typeface="Times New Roman"/>
              </a:rPr>
              <a:t>се </a:t>
            </a:r>
            <a:r>
              <a:rPr dirty="0" sz="2400" spc="-5" b="1">
                <a:solidFill>
                  <a:srgbClr val="3333FF"/>
                </a:solidFill>
                <a:latin typeface="Times New Roman"/>
                <a:cs typeface="Times New Roman"/>
              </a:rPr>
              <a:t>на </a:t>
            </a:r>
            <a:r>
              <a:rPr dirty="0" sz="2400" b="1">
                <a:solidFill>
                  <a:srgbClr val="3333FF"/>
                </a:solidFill>
                <a:latin typeface="Times New Roman"/>
                <a:cs typeface="Times New Roman"/>
              </a:rPr>
              <a:t>зубе </a:t>
            </a:r>
            <a:r>
              <a:rPr dirty="0" sz="2400" spc="-5" b="1">
                <a:solidFill>
                  <a:srgbClr val="3333FF"/>
                </a:solidFill>
                <a:latin typeface="Times New Roman"/>
                <a:cs typeface="Times New Roman"/>
              </a:rPr>
              <a:t>преноси  преко великих површинских контаката  </a:t>
            </a:r>
            <a:r>
              <a:rPr dirty="0" sz="2400" b="1">
                <a:solidFill>
                  <a:srgbClr val="3333FF"/>
                </a:solidFill>
                <a:latin typeface="Times New Roman"/>
                <a:cs typeface="Times New Roman"/>
              </a:rPr>
              <a:t>(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абрадиране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површине, лоше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рестаурације) 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веће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је и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неповољније за потпорна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зубна 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ткива, овакви контакти не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обезбеђују брзу  дисоклузију зубних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низова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одмах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по 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напуштању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централног положаја, што 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резултира продукцијом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штетних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сила 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хоризонталног смера, неповољним 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оптерећењем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појединих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зуба, оклузалним  сметњама, екстензивном абразијом, 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природних</a:t>
            </a:r>
            <a:r>
              <a:rPr dirty="0" sz="2400" spc="-10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 spc="5">
                <a:solidFill>
                  <a:srgbClr val="3333FF"/>
                </a:solidFill>
                <a:latin typeface="Times New Roman"/>
                <a:cs typeface="Times New Roman"/>
              </a:rPr>
              <a:t>зуба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6072251" y="3429000"/>
            <a:ext cx="3071748" cy="20002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463666" y="940053"/>
            <a:ext cx="3577590" cy="1489710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algn="ctr" marL="12700" marR="5080">
              <a:lnSpc>
                <a:spcPct val="100000"/>
              </a:lnSpc>
              <a:spcBef>
                <a:spcPts val="105"/>
              </a:spcBef>
            </a:pPr>
            <a:r>
              <a:rPr dirty="0" sz="3200"/>
              <a:t>Функцијски</a:t>
            </a:r>
            <a:r>
              <a:rPr dirty="0" sz="3200" spc="-90"/>
              <a:t> </a:t>
            </a:r>
            <a:r>
              <a:rPr dirty="0" sz="3200" spc="5"/>
              <a:t>значај  оклузалне  </a:t>
            </a:r>
            <a:r>
              <a:rPr dirty="0" sz="3200" spc="-5"/>
              <a:t>морфологије</a:t>
            </a:r>
            <a:endParaRPr sz="3200"/>
          </a:p>
        </p:txBody>
      </p:sp>
      <p:sp>
        <p:nvSpPr>
          <p:cNvPr id="3" name="object 3"/>
          <p:cNvSpPr txBox="1"/>
          <p:nvPr/>
        </p:nvSpPr>
        <p:spPr>
          <a:xfrm>
            <a:off x="78739" y="22352"/>
            <a:ext cx="5169535" cy="668400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55600" marR="509270" indent="-342900">
              <a:lnSpc>
                <a:spcPct val="100000"/>
              </a:lnSpc>
              <a:spcBef>
                <a:spcPts val="100"/>
              </a:spcBef>
              <a:buChar char="•"/>
              <a:tabLst>
                <a:tab pos="354965" algn="l"/>
                <a:tab pos="355600" algn="l"/>
              </a:tabLst>
            </a:pPr>
            <a:r>
              <a:rPr dirty="0" sz="2400" spc="-5">
                <a:solidFill>
                  <a:srgbClr val="C00000"/>
                </a:solidFill>
                <a:latin typeface="Times New Roman"/>
                <a:cs typeface="Times New Roman"/>
              </a:rPr>
              <a:t>Контакти између конвексних  површина квржица, гребенова </a:t>
            </a:r>
            <a:r>
              <a:rPr dirty="0" sz="2400">
                <a:solidFill>
                  <a:srgbClr val="C00000"/>
                </a:solidFill>
                <a:latin typeface="Times New Roman"/>
                <a:cs typeface="Times New Roman"/>
              </a:rPr>
              <a:t>и  </a:t>
            </a:r>
            <a:r>
              <a:rPr dirty="0" sz="2400" spc="-5">
                <a:solidFill>
                  <a:srgbClr val="C00000"/>
                </a:solidFill>
                <a:latin typeface="Times New Roman"/>
                <a:cs typeface="Times New Roman"/>
              </a:rPr>
              <a:t>изразитим </a:t>
            </a:r>
            <a:r>
              <a:rPr dirty="0" sz="2400">
                <a:solidFill>
                  <a:srgbClr val="C00000"/>
                </a:solidFill>
                <a:latin typeface="Times New Roman"/>
                <a:cs typeface="Times New Roman"/>
              </a:rPr>
              <a:t>фисурама </a:t>
            </a:r>
            <a:r>
              <a:rPr dirty="0" sz="2400" spc="-5">
                <a:solidFill>
                  <a:srgbClr val="C00000"/>
                </a:solidFill>
                <a:latin typeface="Times New Roman"/>
                <a:cs typeface="Times New Roman"/>
              </a:rPr>
              <a:t>резултирају  функцијом </a:t>
            </a:r>
            <a:r>
              <a:rPr dirty="0" sz="2400">
                <a:solidFill>
                  <a:srgbClr val="C00000"/>
                </a:solidFill>
                <a:latin typeface="Times New Roman"/>
                <a:cs typeface="Times New Roman"/>
              </a:rPr>
              <a:t>сечења хране, </a:t>
            </a:r>
            <a:r>
              <a:rPr dirty="0" sz="2400" spc="-5">
                <a:solidFill>
                  <a:srgbClr val="C00000"/>
                </a:solidFill>
                <a:latin typeface="Times New Roman"/>
                <a:cs typeface="Times New Roman"/>
              </a:rPr>
              <a:t>што</a:t>
            </a:r>
            <a:r>
              <a:rPr dirty="0" sz="2400" spc="-105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C00000"/>
                </a:solidFill>
                <a:latin typeface="Times New Roman"/>
                <a:cs typeface="Times New Roman"/>
              </a:rPr>
              <a:t>је</a:t>
            </a:r>
            <a:endParaRPr sz="2400">
              <a:latin typeface="Times New Roman"/>
              <a:cs typeface="Times New Roman"/>
            </a:endParaRPr>
          </a:p>
          <a:p>
            <a:pPr marL="355600" marR="116839">
              <a:lnSpc>
                <a:spcPct val="100000"/>
              </a:lnSpc>
            </a:pPr>
            <a:r>
              <a:rPr dirty="0" sz="2400" spc="-5">
                <a:solidFill>
                  <a:srgbClr val="C00000"/>
                </a:solidFill>
                <a:latin typeface="Times New Roman"/>
                <a:cs typeface="Times New Roman"/>
              </a:rPr>
              <a:t>ефикасније </a:t>
            </a:r>
            <a:r>
              <a:rPr dirty="0" sz="2400">
                <a:solidFill>
                  <a:srgbClr val="C00000"/>
                </a:solidFill>
                <a:latin typeface="Times New Roman"/>
                <a:cs typeface="Times New Roman"/>
              </a:rPr>
              <a:t>од дробљења и</a:t>
            </a:r>
            <a:r>
              <a:rPr dirty="0" sz="2400" spc="-7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dirty="0" sz="2400" spc="-5">
                <a:solidFill>
                  <a:srgbClr val="C00000"/>
                </a:solidFill>
                <a:latin typeface="Times New Roman"/>
                <a:cs typeface="Times New Roman"/>
              </a:rPr>
              <a:t>гњечења 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која се дешавају у случајевима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где 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се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контакти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остварују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преко  широких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равних</a:t>
            </a:r>
            <a:r>
              <a:rPr dirty="0" sz="2400" spc="-15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површина</a:t>
            </a:r>
            <a:endParaRPr sz="2400">
              <a:latin typeface="Times New Roman"/>
              <a:cs typeface="Times New Roman"/>
            </a:endParaRPr>
          </a:p>
          <a:p>
            <a:pPr marL="355600" marR="219075" indent="-342900">
              <a:lnSpc>
                <a:spcPct val="100000"/>
              </a:lnSpc>
              <a:spcBef>
                <a:spcPts val="580"/>
              </a:spcBef>
              <a:buChar char="•"/>
              <a:tabLst>
                <a:tab pos="354965" algn="l"/>
                <a:tab pos="355600" algn="l"/>
              </a:tabLst>
            </a:pP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Изразите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фисуре и јамице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које 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раздвајају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квржичне гребене</a:t>
            </a:r>
            <a:r>
              <a:rPr dirty="0" sz="2400" spc="-80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 spc="5">
                <a:solidFill>
                  <a:srgbClr val="3333FF"/>
                </a:solidFill>
                <a:latin typeface="Times New Roman"/>
                <a:cs typeface="Times New Roman"/>
              </a:rPr>
              <a:t>служе 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као </a:t>
            </a:r>
            <a:r>
              <a:rPr dirty="0" sz="2400" spc="-5" b="1">
                <a:solidFill>
                  <a:srgbClr val="3333FF"/>
                </a:solidFill>
                <a:latin typeface="Times New Roman"/>
                <a:cs typeface="Times New Roman"/>
              </a:rPr>
              <a:t>одводни канали </a:t>
            </a:r>
            <a:r>
              <a:rPr dirty="0" sz="2400" b="1">
                <a:solidFill>
                  <a:srgbClr val="3333FF"/>
                </a:solidFill>
                <a:latin typeface="Times New Roman"/>
                <a:cs typeface="Times New Roman"/>
              </a:rPr>
              <a:t>за храну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,  омогућавајући</a:t>
            </a:r>
            <a:r>
              <a:rPr dirty="0" sz="2400" spc="-45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несметано</a:t>
            </a:r>
            <a:endParaRPr sz="2400">
              <a:latin typeface="Times New Roman"/>
              <a:cs typeface="Times New Roman"/>
            </a:endParaRPr>
          </a:p>
          <a:p>
            <a:pPr marL="355600" marR="5080">
              <a:lnSpc>
                <a:spcPct val="100000"/>
              </a:lnSpc>
            </a:pP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мимоилажење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квржица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и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гребена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у 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току жвакања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и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прецизно  центрирање потпорних квржица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у  одговарајућим фосама антагониста</a:t>
            </a:r>
            <a:r>
              <a:rPr dirty="0" sz="2400" spc="-130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у 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завршним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фазама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жвакања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и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при 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гутању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334000" y="4072001"/>
            <a:ext cx="3809999" cy="250342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343903" y="262890"/>
            <a:ext cx="2671445" cy="87884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 marR="5080" indent="188595">
              <a:lnSpc>
                <a:spcPct val="100000"/>
              </a:lnSpc>
              <a:spcBef>
                <a:spcPts val="95"/>
              </a:spcBef>
              <a:tabLst>
                <a:tab pos="1240155" algn="l"/>
              </a:tabLst>
            </a:pPr>
            <a:r>
              <a:rPr dirty="0" spc="-5"/>
              <a:t>Потпорне </a:t>
            </a:r>
            <a:r>
              <a:rPr dirty="0" spc="-10"/>
              <a:t>или  </a:t>
            </a:r>
            <a:r>
              <a:rPr dirty="0" spc="-10"/>
              <a:t>носећ</a:t>
            </a:r>
            <a:r>
              <a:rPr dirty="0" spc="-5"/>
              <a:t>е</a:t>
            </a:r>
            <a:r>
              <a:rPr dirty="0"/>
              <a:t>	</a:t>
            </a:r>
            <a:r>
              <a:rPr dirty="0" spc="-10"/>
              <a:t>квржице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8739" y="23875"/>
            <a:ext cx="6168390" cy="679386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55600" marR="146685" indent="-342900">
              <a:lnSpc>
                <a:spcPct val="100000"/>
              </a:lnSpc>
              <a:spcBef>
                <a:spcPts val="100"/>
              </a:spcBef>
              <a:buChar char="•"/>
              <a:tabLst>
                <a:tab pos="354965" algn="l"/>
                <a:tab pos="355600" algn="l"/>
              </a:tabLst>
            </a:pPr>
            <a:r>
              <a:rPr dirty="0" sz="2000">
                <a:solidFill>
                  <a:srgbClr val="3333FF"/>
                </a:solidFill>
                <a:latin typeface="Times New Roman"/>
                <a:cs typeface="Times New Roman"/>
              </a:rPr>
              <a:t>Према </a:t>
            </a:r>
            <a:r>
              <a:rPr dirty="0" sz="2000" spc="-5">
                <a:solidFill>
                  <a:srgbClr val="3333FF"/>
                </a:solidFill>
                <a:latin typeface="Times New Roman"/>
                <a:cs typeface="Times New Roman"/>
              </a:rPr>
              <a:t>функцији </a:t>
            </a:r>
            <a:r>
              <a:rPr dirty="0" sz="2000">
                <a:solidFill>
                  <a:srgbClr val="3333FF"/>
                </a:solidFill>
                <a:latin typeface="Times New Roman"/>
                <a:cs typeface="Times New Roman"/>
              </a:rPr>
              <a:t>у </a:t>
            </a:r>
            <a:r>
              <a:rPr dirty="0" sz="2000" spc="-5">
                <a:solidFill>
                  <a:srgbClr val="3333FF"/>
                </a:solidFill>
                <a:latin typeface="Times New Roman"/>
                <a:cs typeface="Times New Roman"/>
              </a:rPr>
              <a:t>оклузији </a:t>
            </a:r>
            <a:r>
              <a:rPr dirty="0" sz="2000">
                <a:solidFill>
                  <a:srgbClr val="3333FF"/>
                </a:solidFill>
                <a:latin typeface="Times New Roman"/>
                <a:cs typeface="Times New Roman"/>
              </a:rPr>
              <a:t>квржице бочних </a:t>
            </a:r>
            <a:r>
              <a:rPr dirty="0" sz="2000" spc="-5">
                <a:solidFill>
                  <a:srgbClr val="3333FF"/>
                </a:solidFill>
                <a:latin typeface="Times New Roman"/>
                <a:cs typeface="Times New Roman"/>
              </a:rPr>
              <a:t>зуба </a:t>
            </a:r>
            <a:r>
              <a:rPr dirty="0" sz="2000">
                <a:solidFill>
                  <a:srgbClr val="3333FF"/>
                </a:solidFill>
                <a:latin typeface="Times New Roman"/>
                <a:cs typeface="Times New Roman"/>
              </a:rPr>
              <a:t>се  деле </a:t>
            </a:r>
            <a:r>
              <a:rPr dirty="0" sz="2000" spc="-5">
                <a:solidFill>
                  <a:srgbClr val="3333FF"/>
                </a:solidFill>
                <a:latin typeface="Times New Roman"/>
                <a:cs typeface="Times New Roman"/>
              </a:rPr>
              <a:t>на</a:t>
            </a:r>
            <a:r>
              <a:rPr dirty="0" sz="2000" spc="-35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333FF"/>
                </a:solidFill>
                <a:latin typeface="Times New Roman"/>
                <a:cs typeface="Times New Roman"/>
              </a:rPr>
              <a:t>:</a:t>
            </a:r>
            <a:endParaRPr sz="20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484"/>
              </a:spcBef>
              <a:buFont typeface="Times New Roman"/>
              <a:buChar char="•"/>
              <a:tabLst>
                <a:tab pos="354965" algn="l"/>
                <a:tab pos="355600" algn="l"/>
              </a:tabLst>
            </a:pPr>
            <a:r>
              <a:rPr dirty="0" sz="2000" b="1">
                <a:solidFill>
                  <a:srgbClr val="C00000"/>
                </a:solidFill>
                <a:latin typeface="Times New Roman"/>
                <a:cs typeface="Times New Roman"/>
              </a:rPr>
              <a:t>1. </a:t>
            </a:r>
            <a:r>
              <a:rPr dirty="0" sz="2000" spc="-5" b="1">
                <a:solidFill>
                  <a:srgbClr val="C00000"/>
                </a:solidFill>
                <a:latin typeface="Times New Roman"/>
                <a:cs typeface="Times New Roman"/>
              </a:rPr>
              <a:t>Потпорне </a:t>
            </a:r>
            <a:r>
              <a:rPr dirty="0" sz="2000" b="1">
                <a:solidFill>
                  <a:srgbClr val="C00000"/>
                </a:solidFill>
                <a:latin typeface="Times New Roman"/>
                <a:cs typeface="Times New Roman"/>
              </a:rPr>
              <a:t>или </a:t>
            </a:r>
            <a:r>
              <a:rPr dirty="0" sz="2000" spc="-5" b="1">
                <a:solidFill>
                  <a:srgbClr val="C00000"/>
                </a:solidFill>
                <a:latin typeface="Times New Roman"/>
                <a:cs typeface="Times New Roman"/>
              </a:rPr>
              <a:t>носеће квржице </a:t>
            </a:r>
            <a:r>
              <a:rPr dirty="0" sz="2000" b="1">
                <a:solidFill>
                  <a:srgbClr val="C00000"/>
                </a:solidFill>
                <a:latin typeface="Times New Roman"/>
                <a:cs typeface="Times New Roman"/>
              </a:rPr>
              <a:t>-</a:t>
            </a:r>
            <a:r>
              <a:rPr dirty="0" sz="2000" spc="-95" b="1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dirty="0" sz="2000" spc="-5">
                <a:solidFill>
                  <a:srgbClr val="C00000"/>
                </a:solidFill>
                <a:latin typeface="Times New Roman"/>
                <a:cs typeface="Times New Roman"/>
              </a:rPr>
              <a:t>букалне</a:t>
            </a:r>
            <a:endParaRPr sz="2000">
              <a:latin typeface="Times New Roman"/>
              <a:cs typeface="Times New Roman"/>
            </a:endParaRPr>
          </a:p>
          <a:p>
            <a:pPr marL="355600" marR="82550">
              <a:lnSpc>
                <a:spcPct val="100000"/>
              </a:lnSpc>
            </a:pPr>
            <a:r>
              <a:rPr dirty="0" sz="2000">
                <a:solidFill>
                  <a:srgbClr val="C00000"/>
                </a:solidFill>
                <a:latin typeface="Times New Roman"/>
                <a:cs typeface="Times New Roman"/>
              </a:rPr>
              <a:t>квржице доњих зуба и </a:t>
            </a:r>
            <a:r>
              <a:rPr dirty="0" sz="2000" spc="-5">
                <a:solidFill>
                  <a:srgbClr val="C00000"/>
                </a:solidFill>
                <a:latin typeface="Times New Roman"/>
                <a:cs typeface="Times New Roman"/>
              </a:rPr>
              <a:t>палатиналне </a:t>
            </a:r>
            <a:r>
              <a:rPr dirty="0" sz="2000">
                <a:solidFill>
                  <a:srgbClr val="C00000"/>
                </a:solidFill>
                <a:latin typeface="Times New Roman"/>
                <a:cs typeface="Times New Roman"/>
              </a:rPr>
              <a:t>квржице </a:t>
            </a:r>
            <a:r>
              <a:rPr dirty="0" sz="2000" spc="-5">
                <a:solidFill>
                  <a:srgbClr val="C00000"/>
                </a:solidFill>
                <a:latin typeface="Times New Roman"/>
                <a:cs typeface="Times New Roman"/>
              </a:rPr>
              <a:t>горњих  </a:t>
            </a:r>
            <a:r>
              <a:rPr dirty="0" sz="2000">
                <a:solidFill>
                  <a:srgbClr val="C00000"/>
                </a:solidFill>
                <a:latin typeface="Times New Roman"/>
                <a:cs typeface="Times New Roman"/>
              </a:rPr>
              <a:t>зуба</a:t>
            </a:r>
            <a:endParaRPr sz="20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480"/>
              </a:spcBef>
              <a:buChar char="•"/>
              <a:tabLst>
                <a:tab pos="354965" algn="l"/>
                <a:tab pos="355600" algn="l"/>
              </a:tabLst>
            </a:pPr>
            <a:r>
              <a:rPr dirty="0" sz="2000" spc="-5">
                <a:solidFill>
                  <a:srgbClr val="3333FF"/>
                </a:solidFill>
                <a:latin typeface="Times New Roman"/>
                <a:cs typeface="Times New Roman"/>
              </a:rPr>
              <a:t>Обезбеђују </a:t>
            </a:r>
            <a:r>
              <a:rPr dirty="0" sz="2000">
                <a:solidFill>
                  <a:srgbClr val="3333FF"/>
                </a:solidFill>
                <a:latin typeface="Times New Roman"/>
                <a:cs typeface="Times New Roman"/>
              </a:rPr>
              <a:t>ослонац </a:t>
            </a:r>
            <a:r>
              <a:rPr dirty="0" sz="2000" spc="-5">
                <a:solidFill>
                  <a:srgbClr val="3333FF"/>
                </a:solidFill>
                <a:latin typeface="Times New Roman"/>
                <a:cs typeface="Times New Roman"/>
              </a:rPr>
              <a:t>мандибули </a:t>
            </a:r>
            <a:r>
              <a:rPr dirty="0" sz="2000">
                <a:solidFill>
                  <a:srgbClr val="3333FF"/>
                </a:solidFill>
                <a:latin typeface="Times New Roman"/>
                <a:cs typeface="Times New Roman"/>
              </a:rPr>
              <a:t>у</a:t>
            </a:r>
            <a:r>
              <a:rPr dirty="0" sz="2000" spc="-75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000" spc="-5">
                <a:solidFill>
                  <a:srgbClr val="3333FF"/>
                </a:solidFill>
                <a:latin typeface="Times New Roman"/>
                <a:cs typeface="Times New Roman"/>
              </a:rPr>
              <a:t>положају</a:t>
            </a:r>
            <a:endParaRPr sz="2000">
              <a:latin typeface="Times New Roman"/>
              <a:cs typeface="Times New Roman"/>
            </a:endParaRPr>
          </a:p>
          <a:p>
            <a:pPr marL="355600" marR="462280">
              <a:lnSpc>
                <a:spcPct val="100000"/>
              </a:lnSpc>
            </a:pPr>
            <a:r>
              <a:rPr dirty="0" sz="2000">
                <a:solidFill>
                  <a:srgbClr val="3333FF"/>
                </a:solidFill>
                <a:latin typeface="Times New Roman"/>
                <a:cs typeface="Times New Roman"/>
              </a:rPr>
              <a:t>максималне </a:t>
            </a:r>
            <a:r>
              <a:rPr dirty="0" sz="2000" spc="-5">
                <a:solidFill>
                  <a:srgbClr val="3333FF"/>
                </a:solidFill>
                <a:latin typeface="Times New Roman"/>
                <a:cs typeface="Times New Roman"/>
              </a:rPr>
              <a:t>интеркуспидације. Оне </a:t>
            </a:r>
            <a:r>
              <a:rPr dirty="0" sz="2000">
                <a:solidFill>
                  <a:srgbClr val="3333FF"/>
                </a:solidFill>
                <a:latin typeface="Times New Roman"/>
                <a:cs typeface="Times New Roman"/>
              </a:rPr>
              <a:t>су </a:t>
            </a:r>
            <a:r>
              <a:rPr dirty="0" sz="2000" spc="-5">
                <a:solidFill>
                  <a:srgbClr val="3333FF"/>
                </a:solidFill>
                <a:latin typeface="Times New Roman"/>
                <a:cs typeface="Times New Roman"/>
              </a:rPr>
              <a:t>масивне,  </a:t>
            </a:r>
            <a:r>
              <a:rPr dirty="0" sz="2000">
                <a:solidFill>
                  <a:srgbClr val="3333FF"/>
                </a:solidFill>
                <a:latin typeface="Times New Roman"/>
                <a:cs typeface="Times New Roman"/>
              </a:rPr>
              <a:t>заобљене, </a:t>
            </a:r>
            <a:r>
              <a:rPr dirty="0" sz="2000" spc="-5">
                <a:solidFill>
                  <a:srgbClr val="3333FF"/>
                </a:solidFill>
                <a:latin typeface="Times New Roman"/>
                <a:cs typeface="Times New Roman"/>
              </a:rPr>
              <a:t>веће </a:t>
            </a:r>
            <a:r>
              <a:rPr dirty="0" sz="2000">
                <a:solidFill>
                  <a:srgbClr val="3333FF"/>
                </a:solidFill>
                <a:latin typeface="Times New Roman"/>
                <a:cs typeface="Times New Roman"/>
              </a:rPr>
              <a:t>су </a:t>
            </a:r>
            <a:r>
              <a:rPr dirty="0" sz="2000" spc="-5">
                <a:solidFill>
                  <a:srgbClr val="3333FF"/>
                </a:solidFill>
                <a:latin typeface="Times New Roman"/>
                <a:cs typeface="Times New Roman"/>
              </a:rPr>
              <a:t>површине, ниже </a:t>
            </a:r>
            <a:r>
              <a:rPr dirty="0" sz="2000">
                <a:solidFill>
                  <a:srgbClr val="3333FF"/>
                </a:solidFill>
                <a:latin typeface="Times New Roman"/>
                <a:cs typeface="Times New Roman"/>
              </a:rPr>
              <a:t>су и лоциране  </a:t>
            </a:r>
            <a:r>
              <a:rPr dirty="0" sz="2000" spc="-5">
                <a:solidFill>
                  <a:srgbClr val="3333FF"/>
                </a:solidFill>
                <a:latin typeface="Times New Roman"/>
                <a:cs typeface="Times New Roman"/>
              </a:rPr>
              <a:t>више централно </a:t>
            </a:r>
            <a:r>
              <a:rPr dirty="0" sz="2000">
                <a:solidFill>
                  <a:srgbClr val="3333FF"/>
                </a:solidFill>
                <a:latin typeface="Times New Roman"/>
                <a:cs typeface="Times New Roman"/>
              </a:rPr>
              <a:t>у односу </a:t>
            </a:r>
            <a:r>
              <a:rPr dirty="0" sz="2000" spc="-5">
                <a:solidFill>
                  <a:srgbClr val="3333FF"/>
                </a:solidFill>
                <a:latin typeface="Times New Roman"/>
                <a:cs typeface="Times New Roman"/>
              </a:rPr>
              <a:t>на </a:t>
            </a:r>
            <a:r>
              <a:rPr dirty="0" sz="2000">
                <a:solidFill>
                  <a:srgbClr val="3333FF"/>
                </a:solidFill>
                <a:latin typeface="Times New Roman"/>
                <a:cs typeface="Times New Roman"/>
              </a:rPr>
              <a:t>водеће</a:t>
            </a:r>
            <a:r>
              <a:rPr dirty="0" sz="2000" spc="-40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000" spc="-5">
                <a:solidFill>
                  <a:srgbClr val="3333FF"/>
                </a:solidFill>
                <a:latin typeface="Times New Roman"/>
                <a:cs typeface="Times New Roman"/>
              </a:rPr>
              <a:t>квржице</a:t>
            </a:r>
            <a:endParaRPr sz="2000">
              <a:latin typeface="Times New Roman"/>
              <a:cs typeface="Times New Roman"/>
            </a:endParaRPr>
          </a:p>
          <a:p>
            <a:pPr marL="355600" marR="5080" indent="-342900">
              <a:lnSpc>
                <a:spcPct val="100000"/>
              </a:lnSpc>
              <a:spcBef>
                <a:spcPts val="484"/>
              </a:spcBef>
              <a:buChar char="•"/>
              <a:tabLst>
                <a:tab pos="354965" algn="l"/>
                <a:tab pos="355600" algn="l"/>
              </a:tabLst>
            </a:pPr>
            <a:r>
              <a:rPr dirty="0" sz="2000">
                <a:solidFill>
                  <a:srgbClr val="3333FF"/>
                </a:solidFill>
                <a:latin typeface="Times New Roman"/>
                <a:cs typeface="Times New Roman"/>
              </a:rPr>
              <a:t>Заузимају 2/3 </a:t>
            </a:r>
            <a:r>
              <a:rPr dirty="0" sz="2000" spc="-5">
                <a:solidFill>
                  <a:srgbClr val="3333FF"/>
                </a:solidFill>
                <a:latin typeface="Times New Roman"/>
                <a:cs typeface="Times New Roman"/>
              </a:rPr>
              <a:t>буколингвалног </a:t>
            </a:r>
            <a:r>
              <a:rPr dirty="0" sz="2000">
                <a:solidFill>
                  <a:srgbClr val="3333FF"/>
                </a:solidFill>
                <a:latin typeface="Times New Roman"/>
                <a:cs typeface="Times New Roman"/>
              </a:rPr>
              <a:t>промера </a:t>
            </a:r>
            <a:r>
              <a:rPr dirty="0" sz="2000" spc="-5">
                <a:solidFill>
                  <a:srgbClr val="3333FF"/>
                </a:solidFill>
                <a:latin typeface="Times New Roman"/>
                <a:cs typeface="Times New Roman"/>
              </a:rPr>
              <a:t>зуба, </a:t>
            </a:r>
            <a:r>
              <a:rPr dirty="0" sz="2000">
                <a:solidFill>
                  <a:srgbClr val="3333FF"/>
                </a:solidFill>
                <a:latin typeface="Times New Roman"/>
                <a:cs typeface="Times New Roman"/>
              </a:rPr>
              <a:t>у  </a:t>
            </a:r>
            <a:r>
              <a:rPr dirty="0" sz="2000" spc="-5">
                <a:solidFill>
                  <a:srgbClr val="3333FF"/>
                </a:solidFill>
                <a:latin typeface="Times New Roman"/>
                <a:cs typeface="Times New Roman"/>
              </a:rPr>
              <a:t>положају </a:t>
            </a:r>
            <a:r>
              <a:rPr dirty="0" sz="2000">
                <a:solidFill>
                  <a:srgbClr val="3333FF"/>
                </a:solidFill>
                <a:latin typeface="Times New Roman"/>
                <a:cs typeface="Times New Roman"/>
              </a:rPr>
              <a:t>максималне </a:t>
            </a:r>
            <a:r>
              <a:rPr dirty="0" sz="2000" spc="-5">
                <a:solidFill>
                  <a:srgbClr val="3333FF"/>
                </a:solidFill>
                <a:latin typeface="Times New Roman"/>
                <a:cs typeface="Times New Roman"/>
              </a:rPr>
              <a:t>интеркуспидације </a:t>
            </a:r>
            <a:r>
              <a:rPr dirty="0" sz="2000">
                <a:solidFill>
                  <a:srgbClr val="3333FF"/>
                </a:solidFill>
                <a:latin typeface="Times New Roman"/>
                <a:cs typeface="Times New Roman"/>
              </a:rPr>
              <a:t>ове </a:t>
            </a:r>
            <a:r>
              <a:rPr dirty="0" sz="2000" spc="-5">
                <a:solidFill>
                  <a:srgbClr val="3333FF"/>
                </a:solidFill>
                <a:latin typeface="Times New Roman"/>
                <a:cs typeface="Times New Roman"/>
              </a:rPr>
              <a:t>квржице  </a:t>
            </a:r>
            <a:r>
              <a:rPr dirty="0" sz="2000">
                <a:solidFill>
                  <a:srgbClr val="3333FF"/>
                </a:solidFill>
                <a:latin typeface="Times New Roman"/>
                <a:cs typeface="Times New Roman"/>
              </a:rPr>
              <a:t>остварују тачкасте контакте у најмање три тачке са  </a:t>
            </a:r>
            <a:r>
              <a:rPr dirty="0" sz="2000" spc="-5">
                <a:solidFill>
                  <a:srgbClr val="3333FF"/>
                </a:solidFill>
                <a:latin typeface="Times New Roman"/>
                <a:cs typeface="Times New Roman"/>
              </a:rPr>
              <a:t>централним </a:t>
            </a:r>
            <a:r>
              <a:rPr dirty="0" sz="2000">
                <a:solidFill>
                  <a:srgbClr val="3333FF"/>
                </a:solidFill>
                <a:latin typeface="Times New Roman"/>
                <a:cs typeface="Times New Roman"/>
              </a:rPr>
              <a:t>фосама и </a:t>
            </a:r>
            <a:r>
              <a:rPr dirty="0" sz="2000" spc="-5">
                <a:solidFill>
                  <a:srgbClr val="3333FF"/>
                </a:solidFill>
                <a:latin typeface="Times New Roman"/>
                <a:cs typeface="Times New Roman"/>
              </a:rPr>
              <a:t>маргиналним</a:t>
            </a:r>
            <a:r>
              <a:rPr dirty="0" sz="2000" spc="-10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000" spc="-5">
                <a:solidFill>
                  <a:srgbClr val="3333FF"/>
                </a:solidFill>
                <a:latin typeface="Times New Roman"/>
                <a:cs typeface="Times New Roman"/>
              </a:rPr>
              <a:t>гребенима</a:t>
            </a:r>
            <a:endParaRPr sz="2000">
              <a:latin typeface="Times New Roman"/>
              <a:cs typeface="Times New Roman"/>
            </a:endParaRPr>
          </a:p>
          <a:p>
            <a:pPr marL="355600">
              <a:lnSpc>
                <a:spcPct val="100000"/>
              </a:lnSpc>
            </a:pPr>
            <a:r>
              <a:rPr dirty="0" sz="2000" spc="-5">
                <a:solidFill>
                  <a:srgbClr val="3333FF"/>
                </a:solidFill>
                <a:latin typeface="Times New Roman"/>
                <a:cs typeface="Times New Roman"/>
              </a:rPr>
              <a:t>антагониста</a:t>
            </a:r>
            <a:endParaRPr sz="2000">
              <a:latin typeface="Times New Roman"/>
              <a:cs typeface="Times New Roman"/>
            </a:endParaRPr>
          </a:p>
          <a:p>
            <a:pPr marL="355600" marR="337820" indent="-342900">
              <a:lnSpc>
                <a:spcPct val="100000"/>
              </a:lnSpc>
              <a:spcBef>
                <a:spcPts val="480"/>
              </a:spcBef>
              <a:buChar char="•"/>
              <a:tabLst>
                <a:tab pos="354965" algn="l"/>
                <a:tab pos="355600" algn="l"/>
              </a:tabLst>
            </a:pPr>
            <a:r>
              <a:rPr dirty="0" sz="2000">
                <a:solidFill>
                  <a:srgbClr val="C00000"/>
                </a:solidFill>
                <a:latin typeface="Times New Roman"/>
                <a:cs typeface="Times New Roman"/>
              </a:rPr>
              <a:t>Овакви </a:t>
            </a:r>
            <a:r>
              <a:rPr dirty="0" sz="2000" spc="-5">
                <a:solidFill>
                  <a:srgbClr val="C00000"/>
                </a:solidFill>
                <a:latin typeface="Times New Roman"/>
                <a:cs typeface="Times New Roman"/>
              </a:rPr>
              <a:t>мултипли </a:t>
            </a:r>
            <a:r>
              <a:rPr dirty="0" sz="2000">
                <a:solidFill>
                  <a:srgbClr val="C00000"/>
                </a:solidFill>
                <a:latin typeface="Times New Roman"/>
                <a:cs typeface="Times New Roman"/>
              </a:rPr>
              <a:t>контакти обезбеђују </a:t>
            </a:r>
            <a:r>
              <a:rPr dirty="0" sz="2000" spc="-5">
                <a:solidFill>
                  <a:srgbClr val="C00000"/>
                </a:solidFill>
                <a:latin typeface="Times New Roman"/>
                <a:cs typeface="Times New Roman"/>
              </a:rPr>
              <a:t>стабилност  интеркуспалног положаја мандибуле, </a:t>
            </a:r>
            <a:r>
              <a:rPr dirty="0" sz="2000">
                <a:solidFill>
                  <a:srgbClr val="C00000"/>
                </a:solidFill>
                <a:latin typeface="Times New Roman"/>
                <a:cs typeface="Times New Roman"/>
              </a:rPr>
              <a:t>одржавају  </a:t>
            </a:r>
            <a:r>
              <a:rPr dirty="0" sz="2000" spc="-5">
                <a:solidFill>
                  <a:srgbClr val="C00000"/>
                </a:solidFill>
                <a:latin typeface="Times New Roman"/>
                <a:cs typeface="Times New Roman"/>
              </a:rPr>
              <a:t>вертикалну димензију </a:t>
            </a:r>
            <a:r>
              <a:rPr dirty="0" sz="2000">
                <a:solidFill>
                  <a:srgbClr val="C00000"/>
                </a:solidFill>
                <a:latin typeface="Times New Roman"/>
                <a:cs typeface="Times New Roman"/>
              </a:rPr>
              <a:t>оклузије и усмеравају  </a:t>
            </a:r>
            <a:r>
              <a:rPr dirty="0" sz="2000" spc="-5">
                <a:solidFill>
                  <a:srgbClr val="C00000"/>
                </a:solidFill>
                <a:latin typeface="Times New Roman"/>
                <a:cs typeface="Times New Roman"/>
              </a:rPr>
              <a:t>оклузалне силе дуж осовине</a:t>
            </a:r>
            <a:r>
              <a:rPr dirty="0" sz="2000" spc="5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C00000"/>
                </a:solidFill>
                <a:latin typeface="Times New Roman"/>
                <a:cs typeface="Times New Roman"/>
              </a:rPr>
              <a:t>зуба</a:t>
            </a:r>
            <a:endParaRPr sz="20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480"/>
              </a:spcBef>
              <a:buFont typeface="Times New Roman"/>
              <a:buChar char="•"/>
              <a:tabLst>
                <a:tab pos="354965" algn="l"/>
                <a:tab pos="355600" algn="l"/>
              </a:tabLst>
            </a:pPr>
            <a:r>
              <a:rPr dirty="0" sz="2000" b="1">
                <a:solidFill>
                  <a:srgbClr val="3333FF"/>
                </a:solidFill>
                <a:latin typeface="Times New Roman"/>
                <a:cs typeface="Times New Roman"/>
              </a:rPr>
              <a:t>а) 1 и </a:t>
            </a:r>
            <a:r>
              <a:rPr dirty="0" sz="2000" spc="-5" b="1">
                <a:solidFill>
                  <a:srgbClr val="3333FF"/>
                </a:solidFill>
                <a:latin typeface="Times New Roman"/>
                <a:cs typeface="Times New Roman"/>
              </a:rPr>
              <a:t>2-потпорне</a:t>
            </a:r>
            <a:r>
              <a:rPr dirty="0" sz="2000" spc="-65" b="1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000" spc="-5" b="1">
                <a:solidFill>
                  <a:srgbClr val="3333FF"/>
                </a:solidFill>
                <a:latin typeface="Times New Roman"/>
                <a:cs typeface="Times New Roman"/>
              </a:rPr>
              <a:t>квржице</a:t>
            </a:r>
            <a:endParaRPr sz="2000">
              <a:latin typeface="Times New Roman"/>
              <a:cs typeface="Times New Roman"/>
            </a:endParaRPr>
          </a:p>
          <a:p>
            <a:pPr marL="355600" marR="281940" indent="-342900">
              <a:lnSpc>
                <a:spcPct val="100000"/>
              </a:lnSpc>
              <a:spcBef>
                <a:spcPts val="480"/>
              </a:spcBef>
              <a:buFont typeface="Times New Roman"/>
              <a:buChar char="•"/>
              <a:tabLst>
                <a:tab pos="354965" algn="l"/>
                <a:tab pos="355600" algn="l"/>
              </a:tabLst>
            </a:pPr>
            <a:r>
              <a:rPr dirty="0" sz="2000" b="1">
                <a:solidFill>
                  <a:srgbClr val="3333FF"/>
                </a:solidFill>
                <a:latin typeface="Times New Roman"/>
                <a:cs typeface="Times New Roman"/>
              </a:rPr>
              <a:t>б) </a:t>
            </a:r>
            <a:r>
              <a:rPr dirty="0" sz="2000" spc="-5">
                <a:solidFill>
                  <a:srgbClr val="3333FF"/>
                </a:solidFill>
                <a:latin typeface="Times New Roman"/>
                <a:cs typeface="Times New Roman"/>
              </a:rPr>
              <a:t>потпорне </a:t>
            </a:r>
            <a:r>
              <a:rPr dirty="0" sz="2000">
                <a:solidFill>
                  <a:srgbClr val="3333FF"/>
                </a:solidFill>
                <a:latin typeface="Times New Roman"/>
                <a:cs typeface="Times New Roman"/>
              </a:rPr>
              <a:t>квржице остварују бројне контакте</a:t>
            </a:r>
            <a:r>
              <a:rPr dirty="0" sz="2000" spc="-95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333FF"/>
                </a:solidFill>
                <a:latin typeface="Times New Roman"/>
                <a:cs typeface="Times New Roman"/>
              </a:rPr>
              <a:t>са  фосама и </a:t>
            </a:r>
            <a:r>
              <a:rPr dirty="0" sz="2000" spc="-5">
                <a:solidFill>
                  <a:srgbClr val="3333FF"/>
                </a:solidFill>
                <a:latin typeface="Times New Roman"/>
                <a:cs typeface="Times New Roman"/>
              </a:rPr>
              <a:t>маргиналним гребенима</a:t>
            </a:r>
            <a:r>
              <a:rPr dirty="0" sz="2000" spc="-25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000" spc="-5">
                <a:solidFill>
                  <a:srgbClr val="3333FF"/>
                </a:solidFill>
                <a:latin typeface="Times New Roman"/>
                <a:cs typeface="Times New Roman"/>
              </a:rPr>
              <a:t>антагониста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143750" y="1214500"/>
            <a:ext cx="1720850" cy="3928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7143750" y="5286375"/>
            <a:ext cx="1786001" cy="157162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783451" y="307594"/>
            <a:ext cx="1652270" cy="1001394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 marR="5080" indent="177800">
              <a:lnSpc>
                <a:spcPct val="100000"/>
              </a:lnSpc>
              <a:spcBef>
                <a:spcPts val="100"/>
              </a:spcBef>
            </a:pPr>
            <a:r>
              <a:rPr dirty="0" sz="3200"/>
              <a:t>Водеће  </a:t>
            </a:r>
            <a:r>
              <a:rPr dirty="0" sz="3200" spc="-5"/>
              <a:t>квр</a:t>
            </a:r>
            <a:r>
              <a:rPr dirty="0" sz="3200" spc="5"/>
              <a:t>ж</a:t>
            </a:r>
            <a:r>
              <a:rPr dirty="0" sz="3200" spc="-5"/>
              <a:t>и</a:t>
            </a:r>
            <a:r>
              <a:rPr dirty="0" sz="3200" spc="5"/>
              <a:t>ц</a:t>
            </a:r>
            <a:r>
              <a:rPr dirty="0" sz="3200"/>
              <a:t>е</a:t>
            </a:r>
            <a:endParaRPr sz="3200"/>
          </a:p>
        </p:txBody>
      </p:sp>
      <p:sp>
        <p:nvSpPr>
          <p:cNvPr id="3" name="object 3"/>
          <p:cNvSpPr txBox="1"/>
          <p:nvPr/>
        </p:nvSpPr>
        <p:spPr>
          <a:xfrm>
            <a:off x="78739" y="22352"/>
            <a:ext cx="5984240" cy="653732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55600" marR="10795" indent="-342900">
              <a:lnSpc>
                <a:spcPct val="100000"/>
              </a:lnSpc>
              <a:spcBef>
                <a:spcPts val="100"/>
              </a:spcBef>
              <a:buFont typeface="Times New Roman"/>
              <a:buChar char="•"/>
              <a:tabLst>
                <a:tab pos="354965" algn="l"/>
                <a:tab pos="355600" algn="l"/>
              </a:tabLst>
            </a:pPr>
            <a:r>
              <a:rPr dirty="0" sz="2400" b="1">
                <a:solidFill>
                  <a:srgbClr val="C00000"/>
                </a:solidFill>
                <a:latin typeface="Times New Roman"/>
                <a:cs typeface="Times New Roman"/>
              </a:rPr>
              <a:t>2. </a:t>
            </a:r>
            <a:r>
              <a:rPr dirty="0" sz="2400">
                <a:solidFill>
                  <a:srgbClr val="C00000"/>
                </a:solidFill>
                <a:latin typeface="Times New Roman"/>
                <a:cs typeface="Times New Roman"/>
              </a:rPr>
              <a:t>Букалне </a:t>
            </a:r>
            <a:r>
              <a:rPr dirty="0" sz="2400" spc="-5">
                <a:solidFill>
                  <a:srgbClr val="C00000"/>
                </a:solidFill>
                <a:latin typeface="Times New Roman"/>
                <a:cs typeface="Times New Roman"/>
              </a:rPr>
              <a:t>квржице горњих </a:t>
            </a:r>
            <a:r>
              <a:rPr dirty="0" sz="2400" spc="5">
                <a:solidFill>
                  <a:srgbClr val="C00000"/>
                </a:solidFill>
                <a:latin typeface="Times New Roman"/>
                <a:cs typeface="Times New Roman"/>
              </a:rPr>
              <a:t>зуба </a:t>
            </a:r>
            <a:r>
              <a:rPr dirty="0" sz="2400">
                <a:solidFill>
                  <a:srgbClr val="C00000"/>
                </a:solidFill>
                <a:latin typeface="Times New Roman"/>
                <a:cs typeface="Times New Roman"/>
              </a:rPr>
              <a:t>и  </a:t>
            </a:r>
            <a:r>
              <a:rPr dirty="0" sz="2400" spc="-5">
                <a:solidFill>
                  <a:srgbClr val="C00000"/>
                </a:solidFill>
                <a:latin typeface="Times New Roman"/>
                <a:cs typeface="Times New Roman"/>
              </a:rPr>
              <a:t>лингвалне </a:t>
            </a:r>
            <a:r>
              <a:rPr dirty="0" sz="2400">
                <a:solidFill>
                  <a:srgbClr val="C00000"/>
                </a:solidFill>
                <a:latin typeface="Times New Roman"/>
                <a:cs typeface="Times New Roman"/>
              </a:rPr>
              <a:t>квржице доњих </a:t>
            </a:r>
            <a:r>
              <a:rPr dirty="0" sz="2400" spc="5">
                <a:solidFill>
                  <a:srgbClr val="C00000"/>
                </a:solidFill>
                <a:latin typeface="Times New Roman"/>
                <a:cs typeface="Times New Roman"/>
              </a:rPr>
              <a:t>зуба </a:t>
            </a:r>
            <a:r>
              <a:rPr dirty="0" sz="2400" spc="-5">
                <a:solidFill>
                  <a:srgbClr val="C00000"/>
                </a:solidFill>
                <a:latin typeface="Times New Roman"/>
                <a:cs typeface="Times New Roman"/>
              </a:rPr>
              <a:t>називају </a:t>
            </a:r>
            <a:r>
              <a:rPr dirty="0" sz="2400">
                <a:solidFill>
                  <a:srgbClr val="C00000"/>
                </a:solidFill>
                <a:latin typeface="Times New Roman"/>
                <a:cs typeface="Times New Roman"/>
              </a:rPr>
              <a:t>се  </a:t>
            </a:r>
            <a:r>
              <a:rPr dirty="0" sz="2400" spc="-5" b="1">
                <a:solidFill>
                  <a:srgbClr val="C00000"/>
                </a:solidFill>
                <a:latin typeface="Times New Roman"/>
                <a:cs typeface="Times New Roman"/>
              </a:rPr>
              <a:t>Водеће квржице </a:t>
            </a:r>
            <a:r>
              <a:rPr dirty="0" sz="2400" spc="-5">
                <a:solidFill>
                  <a:srgbClr val="C00000"/>
                </a:solidFill>
                <a:latin typeface="Times New Roman"/>
                <a:cs typeface="Times New Roman"/>
              </a:rPr>
              <a:t>због </a:t>
            </a:r>
            <a:r>
              <a:rPr dirty="0" sz="2400">
                <a:solidFill>
                  <a:srgbClr val="C00000"/>
                </a:solidFill>
                <a:latin typeface="Times New Roman"/>
                <a:cs typeface="Times New Roman"/>
              </a:rPr>
              <a:t>улоге у усмеравању  </a:t>
            </a:r>
            <a:r>
              <a:rPr dirty="0" sz="2400" spc="-5">
                <a:solidFill>
                  <a:srgbClr val="C00000"/>
                </a:solidFill>
                <a:latin typeface="Times New Roman"/>
                <a:cs typeface="Times New Roman"/>
              </a:rPr>
              <a:t>мандибуларних покрета, </a:t>
            </a:r>
            <a:r>
              <a:rPr dirty="0" sz="2400">
                <a:solidFill>
                  <a:srgbClr val="C00000"/>
                </a:solidFill>
                <a:latin typeface="Times New Roman"/>
                <a:cs typeface="Times New Roman"/>
              </a:rPr>
              <a:t>односно </a:t>
            </a:r>
            <a:r>
              <a:rPr dirty="0" sz="2400" spc="-5">
                <a:solidFill>
                  <a:srgbClr val="C00000"/>
                </a:solidFill>
                <a:latin typeface="Times New Roman"/>
                <a:cs typeface="Times New Roman"/>
              </a:rPr>
              <a:t>вођењу  </a:t>
            </a:r>
            <a:r>
              <a:rPr dirty="0" sz="2400">
                <a:solidFill>
                  <a:srgbClr val="C00000"/>
                </a:solidFill>
                <a:latin typeface="Times New Roman"/>
                <a:cs typeface="Times New Roman"/>
              </a:rPr>
              <a:t>мандибуле</a:t>
            </a:r>
            <a:endParaRPr sz="2400">
              <a:latin typeface="Times New Roman"/>
              <a:cs typeface="Times New Roman"/>
            </a:endParaRPr>
          </a:p>
          <a:p>
            <a:pPr algn="just" marL="355600" marR="5080" indent="-342900">
              <a:lnSpc>
                <a:spcPct val="100000"/>
              </a:lnSpc>
              <a:spcBef>
                <a:spcPts val="575"/>
              </a:spcBef>
              <a:buChar char="•"/>
              <a:tabLst>
                <a:tab pos="355600" algn="l"/>
              </a:tabLst>
            </a:pP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Мање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су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по површини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од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потпорних, више 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су и стрмије и ближе су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периферији</a:t>
            </a:r>
            <a:r>
              <a:rPr dirty="0" sz="2400" spc="-110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гризне  површине</a:t>
            </a:r>
            <a:endParaRPr sz="2400">
              <a:latin typeface="Times New Roman"/>
              <a:cs typeface="Times New Roman"/>
            </a:endParaRPr>
          </a:p>
          <a:p>
            <a:pPr marL="355600" marR="73025" indent="-342900">
              <a:lnSpc>
                <a:spcPct val="100000"/>
              </a:lnSpc>
              <a:spcBef>
                <a:spcPts val="580"/>
              </a:spcBef>
              <a:buChar char="•"/>
              <a:tabLst>
                <a:tab pos="354965" algn="l"/>
                <a:tab pos="355600" algn="l"/>
              </a:tabLst>
            </a:pP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У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положају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максималне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интеркуспидације  унутрашње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косине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водећих квржица 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остварују </a:t>
            </a:r>
            <a:r>
              <a:rPr dirty="0" sz="2400" spc="-5" b="1">
                <a:solidFill>
                  <a:srgbClr val="3333FF"/>
                </a:solidFill>
                <a:latin typeface="Times New Roman"/>
                <a:cs typeface="Times New Roman"/>
              </a:rPr>
              <a:t>лаке контакте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са</a:t>
            </a:r>
            <a:r>
              <a:rPr dirty="0" sz="2400" spc="-40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спољним</a:t>
            </a:r>
            <a:endParaRPr sz="2400">
              <a:latin typeface="Times New Roman"/>
              <a:cs typeface="Times New Roman"/>
            </a:endParaRPr>
          </a:p>
          <a:p>
            <a:pPr marL="355600">
              <a:lnSpc>
                <a:spcPct val="100000"/>
              </a:lnSpc>
            </a:pP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аспектима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потпорних</a:t>
            </a:r>
            <a:r>
              <a:rPr dirty="0" sz="2400" spc="-20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квржица</a:t>
            </a:r>
            <a:endParaRPr sz="2400">
              <a:latin typeface="Times New Roman"/>
              <a:cs typeface="Times New Roman"/>
            </a:endParaRPr>
          </a:p>
          <a:p>
            <a:pPr marL="355600" marR="758190" indent="-342900">
              <a:lnSpc>
                <a:spcPct val="100000"/>
              </a:lnSpc>
              <a:spcBef>
                <a:spcPts val="580"/>
              </a:spcBef>
              <a:buChar char="•"/>
              <a:tabLst>
                <a:tab pos="354965" algn="l"/>
                <a:tab pos="355600" algn="l"/>
              </a:tabLst>
            </a:pP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Спољни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аспекти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водећих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квржица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не 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учествују у оклузији у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контакту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су</a:t>
            </a:r>
            <a:r>
              <a:rPr dirty="0" sz="2400" spc="-125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са</a:t>
            </a:r>
            <a:endParaRPr sz="2400">
              <a:latin typeface="Times New Roman"/>
              <a:cs typeface="Times New Roman"/>
            </a:endParaRPr>
          </a:p>
          <a:p>
            <a:pPr marL="355600">
              <a:lnSpc>
                <a:spcPct val="100000"/>
              </a:lnSpc>
            </a:pP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меким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ткивима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образа и језика и </a:t>
            </a:r>
            <a:r>
              <a:rPr dirty="0" sz="2400" spc="5">
                <a:solidFill>
                  <a:srgbClr val="3333FF"/>
                </a:solidFill>
                <a:latin typeface="Times New Roman"/>
                <a:cs typeface="Times New Roman"/>
              </a:rPr>
              <a:t>служе</a:t>
            </a:r>
            <a:r>
              <a:rPr dirty="0" sz="2400" spc="-120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им</a:t>
            </a:r>
            <a:endParaRPr sz="2400">
              <a:latin typeface="Times New Roman"/>
              <a:cs typeface="Times New Roman"/>
            </a:endParaRPr>
          </a:p>
          <a:p>
            <a:pPr marL="355600">
              <a:lnSpc>
                <a:spcPct val="100000"/>
              </a:lnSpc>
            </a:pP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као</a:t>
            </a:r>
            <a:r>
              <a:rPr dirty="0" sz="2400" spc="-30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потпора</a:t>
            </a:r>
            <a:endParaRPr sz="24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575"/>
              </a:spcBef>
              <a:buFont typeface="Times New Roman"/>
              <a:buChar char="•"/>
              <a:tabLst>
                <a:tab pos="354965" algn="l"/>
                <a:tab pos="355600" algn="l"/>
              </a:tabLst>
            </a:pPr>
            <a:r>
              <a:rPr dirty="0" sz="2400" b="1">
                <a:solidFill>
                  <a:srgbClr val="3333FF"/>
                </a:solidFill>
                <a:latin typeface="Times New Roman"/>
                <a:cs typeface="Times New Roman"/>
              </a:rPr>
              <a:t>а) 3 и 4- </a:t>
            </a:r>
            <a:r>
              <a:rPr dirty="0" sz="2400" spc="-5" b="1">
                <a:solidFill>
                  <a:srgbClr val="3333FF"/>
                </a:solidFill>
                <a:latin typeface="Times New Roman"/>
                <a:cs typeface="Times New Roman"/>
              </a:rPr>
              <a:t>водеће</a:t>
            </a:r>
            <a:r>
              <a:rPr dirty="0" sz="2400" spc="-35" b="1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 spc="-5" b="1">
                <a:solidFill>
                  <a:srgbClr val="3333FF"/>
                </a:solidFill>
                <a:latin typeface="Times New Roman"/>
                <a:cs typeface="Times New Roman"/>
              </a:rPr>
              <a:t>квржице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143750" y="1643125"/>
            <a:ext cx="2000249" cy="521487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94197" y="371983"/>
            <a:ext cx="3572510" cy="173228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algn="ctr" marL="12700" marR="5080" indent="-635">
              <a:lnSpc>
                <a:spcPct val="100000"/>
              </a:lnSpc>
              <a:spcBef>
                <a:spcPts val="95"/>
              </a:spcBef>
            </a:pPr>
            <a:r>
              <a:rPr dirty="0" spc="-5"/>
              <a:t>Букоорални однос  бочних зуба у  положају</a:t>
            </a:r>
            <a:r>
              <a:rPr dirty="0" spc="-60"/>
              <a:t> </a:t>
            </a:r>
            <a:r>
              <a:rPr dirty="0" spc="-10"/>
              <a:t>максималне  </a:t>
            </a:r>
            <a:r>
              <a:rPr dirty="0" spc="-5"/>
              <a:t>интеркуспације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8739" y="23875"/>
            <a:ext cx="4605655" cy="6610984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55600" marR="208279" indent="-342900">
              <a:lnSpc>
                <a:spcPct val="100000"/>
              </a:lnSpc>
              <a:spcBef>
                <a:spcPts val="100"/>
              </a:spcBef>
              <a:buChar char="•"/>
              <a:tabLst>
                <a:tab pos="354965" algn="l"/>
                <a:tab pos="355600" algn="l"/>
              </a:tabLst>
            </a:pPr>
            <a:r>
              <a:rPr dirty="0" sz="2000">
                <a:solidFill>
                  <a:srgbClr val="3333FF"/>
                </a:solidFill>
                <a:latin typeface="Times New Roman"/>
                <a:cs typeface="Times New Roman"/>
              </a:rPr>
              <a:t>Код особа са </a:t>
            </a:r>
            <a:r>
              <a:rPr dirty="0" sz="2000" spc="-5">
                <a:solidFill>
                  <a:srgbClr val="3333FF"/>
                </a:solidFill>
                <a:latin typeface="Times New Roman"/>
                <a:cs typeface="Times New Roman"/>
              </a:rPr>
              <a:t>скелетним </a:t>
            </a:r>
            <a:r>
              <a:rPr dirty="0" sz="2000">
                <a:solidFill>
                  <a:srgbClr val="3333FF"/>
                </a:solidFill>
                <a:latin typeface="Times New Roman"/>
                <a:cs typeface="Times New Roman"/>
              </a:rPr>
              <a:t>односима I</a:t>
            </a:r>
            <a:r>
              <a:rPr dirty="0" sz="2000" spc="-95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333FF"/>
                </a:solidFill>
                <a:latin typeface="Times New Roman"/>
                <a:cs typeface="Times New Roman"/>
              </a:rPr>
              <a:t>и  II </a:t>
            </a:r>
            <a:r>
              <a:rPr dirty="0" sz="2000" spc="-5">
                <a:solidFill>
                  <a:srgbClr val="3333FF"/>
                </a:solidFill>
                <a:latin typeface="Times New Roman"/>
                <a:cs typeface="Times New Roman"/>
              </a:rPr>
              <a:t>класе букалне </a:t>
            </a:r>
            <a:r>
              <a:rPr dirty="0" sz="2000">
                <a:solidFill>
                  <a:srgbClr val="3333FF"/>
                </a:solidFill>
                <a:latin typeface="Times New Roman"/>
                <a:cs typeface="Times New Roman"/>
              </a:rPr>
              <a:t>квржице</a:t>
            </a:r>
            <a:r>
              <a:rPr dirty="0" sz="2000" spc="-25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000" spc="-5">
                <a:solidFill>
                  <a:srgbClr val="3333FF"/>
                </a:solidFill>
                <a:latin typeface="Times New Roman"/>
                <a:cs typeface="Times New Roman"/>
              </a:rPr>
              <a:t>горњих</a:t>
            </a:r>
            <a:endParaRPr sz="2000">
              <a:latin typeface="Times New Roman"/>
              <a:cs typeface="Times New Roman"/>
            </a:endParaRPr>
          </a:p>
          <a:p>
            <a:pPr marL="355600">
              <a:lnSpc>
                <a:spcPct val="100000"/>
              </a:lnSpc>
              <a:spcBef>
                <a:spcPts val="5"/>
              </a:spcBef>
            </a:pPr>
            <a:r>
              <a:rPr dirty="0" sz="2000">
                <a:solidFill>
                  <a:srgbClr val="3333FF"/>
                </a:solidFill>
                <a:latin typeface="Times New Roman"/>
                <a:cs typeface="Times New Roman"/>
              </a:rPr>
              <a:t>бочних зуба </a:t>
            </a:r>
            <a:r>
              <a:rPr dirty="0" sz="2000" spc="-5">
                <a:solidFill>
                  <a:srgbClr val="3333FF"/>
                </a:solidFill>
                <a:latin typeface="Times New Roman"/>
                <a:cs typeface="Times New Roman"/>
              </a:rPr>
              <a:t>преклапају</a:t>
            </a:r>
            <a:r>
              <a:rPr dirty="0" sz="2000" spc="-65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000" spc="-5">
                <a:solidFill>
                  <a:srgbClr val="3333FF"/>
                </a:solidFill>
                <a:latin typeface="Times New Roman"/>
                <a:cs typeface="Times New Roman"/>
              </a:rPr>
              <a:t>букалне</a:t>
            </a:r>
            <a:endParaRPr sz="2000">
              <a:latin typeface="Times New Roman"/>
              <a:cs typeface="Times New Roman"/>
            </a:endParaRPr>
          </a:p>
          <a:p>
            <a:pPr marL="355600" marR="29209">
              <a:lnSpc>
                <a:spcPct val="100000"/>
              </a:lnSpc>
            </a:pPr>
            <a:r>
              <a:rPr dirty="0" sz="2000">
                <a:solidFill>
                  <a:srgbClr val="3333FF"/>
                </a:solidFill>
                <a:latin typeface="Times New Roman"/>
                <a:cs typeface="Times New Roman"/>
              </a:rPr>
              <a:t>квржице доњих бочних </a:t>
            </a:r>
            <a:r>
              <a:rPr dirty="0" sz="2000" spc="-5">
                <a:solidFill>
                  <a:srgbClr val="3333FF"/>
                </a:solidFill>
                <a:latin typeface="Times New Roman"/>
                <a:cs typeface="Times New Roman"/>
              </a:rPr>
              <a:t>зуба </a:t>
            </a:r>
            <a:r>
              <a:rPr dirty="0" sz="2000">
                <a:solidFill>
                  <a:srgbClr val="3333FF"/>
                </a:solidFill>
                <a:latin typeface="Times New Roman"/>
                <a:cs typeface="Times New Roman"/>
              </a:rPr>
              <a:t>у  </a:t>
            </a:r>
            <a:r>
              <a:rPr dirty="0" sz="2000" spc="-5">
                <a:solidFill>
                  <a:srgbClr val="3333FF"/>
                </a:solidFill>
                <a:latin typeface="Times New Roman"/>
                <a:cs typeface="Times New Roman"/>
              </a:rPr>
              <a:t>интеркуспалном положају мандибуле </a:t>
            </a:r>
            <a:r>
              <a:rPr dirty="0" sz="2000">
                <a:solidFill>
                  <a:srgbClr val="3333FF"/>
                </a:solidFill>
                <a:latin typeface="Times New Roman"/>
                <a:cs typeface="Times New Roman"/>
              </a:rPr>
              <a:t>,  остварујући </a:t>
            </a:r>
            <a:r>
              <a:rPr dirty="0" sz="2000" b="1">
                <a:solidFill>
                  <a:srgbClr val="3333FF"/>
                </a:solidFill>
                <a:latin typeface="Times New Roman"/>
                <a:cs typeface="Times New Roman"/>
              </a:rPr>
              <a:t>нормалан букални  </a:t>
            </a:r>
            <a:r>
              <a:rPr dirty="0" sz="2000" spc="-5" b="1">
                <a:solidFill>
                  <a:srgbClr val="3333FF"/>
                </a:solidFill>
                <a:latin typeface="Times New Roman"/>
                <a:cs typeface="Times New Roman"/>
              </a:rPr>
              <a:t>преклоп</a:t>
            </a:r>
            <a:endParaRPr sz="2000">
              <a:latin typeface="Times New Roman"/>
              <a:cs typeface="Times New Roman"/>
            </a:endParaRPr>
          </a:p>
          <a:p>
            <a:pPr marL="355600" marR="353695" indent="-342900">
              <a:lnSpc>
                <a:spcPct val="100000"/>
              </a:lnSpc>
              <a:spcBef>
                <a:spcPts val="484"/>
              </a:spcBef>
              <a:buChar char="•"/>
              <a:tabLst>
                <a:tab pos="354965" algn="l"/>
                <a:tab pos="355600" algn="l"/>
              </a:tabLst>
            </a:pPr>
            <a:r>
              <a:rPr dirty="0" sz="2000" spc="-5">
                <a:solidFill>
                  <a:srgbClr val="3333FF"/>
                </a:solidFill>
                <a:latin typeface="Times New Roman"/>
                <a:cs typeface="Times New Roman"/>
              </a:rPr>
              <a:t>Лингвалне </a:t>
            </a:r>
            <a:r>
              <a:rPr dirty="0" sz="2000">
                <a:solidFill>
                  <a:srgbClr val="3333FF"/>
                </a:solidFill>
                <a:latin typeface="Times New Roman"/>
                <a:cs typeface="Times New Roman"/>
              </a:rPr>
              <a:t>квржице доњих бочних  зуба </a:t>
            </a:r>
            <a:r>
              <a:rPr dirty="0" sz="2000" spc="-5">
                <a:solidFill>
                  <a:srgbClr val="3333FF"/>
                </a:solidFill>
                <a:latin typeface="Times New Roman"/>
                <a:cs typeface="Times New Roman"/>
              </a:rPr>
              <a:t>преклапају лингвалне квржице  горњих </a:t>
            </a:r>
            <a:r>
              <a:rPr dirty="0" sz="2000">
                <a:solidFill>
                  <a:srgbClr val="3333FF"/>
                </a:solidFill>
                <a:latin typeface="Times New Roman"/>
                <a:cs typeface="Times New Roman"/>
              </a:rPr>
              <a:t>бочних </a:t>
            </a:r>
            <a:r>
              <a:rPr dirty="0" sz="2000" spc="-5">
                <a:solidFill>
                  <a:srgbClr val="3333FF"/>
                </a:solidFill>
                <a:latin typeface="Times New Roman"/>
                <a:cs typeface="Times New Roman"/>
              </a:rPr>
              <a:t>зуба, </a:t>
            </a:r>
            <a:r>
              <a:rPr dirty="0" sz="2000">
                <a:solidFill>
                  <a:srgbClr val="3333FF"/>
                </a:solidFill>
                <a:latin typeface="Times New Roman"/>
                <a:cs typeface="Times New Roman"/>
              </a:rPr>
              <a:t>остварујући  </a:t>
            </a:r>
            <a:r>
              <a:rPr dirty="0" sz="2000" spc="-5" b="1">
                <a:solidFill>
                  <a:srgbClr val="3333FF"/>
                </a:solidFill>
                <a:latin typeface="Times New Roman"/>
                <a:cs typeface="Times New Roman"/>
              </a:rPr>
              <a:t>лингвални</a:t>
            </a:r>
            <a:r>
              <a:rPr dirty="0" sz="2000" spc="-55" b="1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000" spc="-5" b="1">
                <a:solidFill>
                  <a:srgbClr val="3333FF"/>
                </a:solidFill>
                <a:latin typeface="Times New Roman"/>
                <a:cs typeface="Times New Roman"/>
              </a:rPr>
              <a:t>преклоп</a:t>
            </a:r>
            <a:endParaRPr sz="20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480"/>
              </a:spcBef>
              <a:buChar char="•"/>
              <a:tabLst>
                <a:tab pos="354965" algn="l"/>
                <a:tab pos="355600" algn="l"/>
              </a:tabLst>
            </a:pPr>
            <a:r>
              <a:rPr dirty="0" sz="2000">
                <a:solidFill>
                  <a:srgbClr val="3333FF"/>
                </a:solidFill>
                <a:latin typeface="Times New Roman"/>
                <a:cs typeface="Times New Roman"/>
              </a:rPr>
              <a:t>Овакав однос бочних зуба</a:t>
            </a:r>
            <a:r>
              <a:rPr dirty="0" sz="2000" spc="-105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333FF"/>
                </a:solidFill>
                <a:latin typeface="Times New Roman"/>
                <a:cs typeface="Times New Roman"/>
              </a:rPr>
              <a:t>повећава</a:t>
            </a:r>
            <a:endParaRPr sz="2000">
              <a:latin typeface="Times New Roman"/>
              <a:cs typeface="Times New Roman"/>
            </a:endParaRPr>
          </a:p>
          <a:p>
            <a:pPr marL="355600" marR="7620">
              <a:lnSpc>
                <a:spcPct val="100000"/>
              </a:lnSpc>
            </a:pPr>
            <a:r>
              <a:rPr dirty="0" sz="2000" spc="-5">
                <a:solidFill>
                  <a:srgbClr val="3333FF"/>
                </a:solidFill>
                <a:latin typeface="Times New Roman"/>
                <a:cs typeface="Times New Roman"/>
              </a:rPr>
              <a:t>ефикасност </a:t>
            </a:r>
            <a:r>
              <a:rPr dirty="0" sz="2000">
                <a:solidFill>
                  <a:srgbClr val="3333FF"/>
                </a:solidFill>
                <a:latin typeface="Times New Roman"/>
                <a:cs typeface="Times New Roman"/>
              </a:rPr>
              <a:t>орофацијалне </a:t>
            </a:r>
            <a:r>
              <a:rPr dirty="0" sz="2000" spc="-5">
                <a:solidFill>
                  <a:srgbClr val="3333FF"/>
                </a:solidFill>
                <a:latin typeface="Times New Roman"/>
                <a:cs typeface="Times New Roman"/>
              </a:rPr>
              <a:t>мускулатуре  </a:t>
            </a:r>
            <a:r>
              <a:rPr dirty="0" sz="2000">
                <a:solidFill>
                  <a:srgbClr val="3333FF"/>
                </a:solidFill>
                <a:latin typeface="Times New Roman"/>
                <a:cs typeface="Times New Roman"/>
              </a:rPr>
              <a:t>и </a:t>
            </a:r>
            <a:r>
              <a:rPr dirty="0" sz="2000" spc="-5">
                <a:solidFill>
                  <a:srgbClr val="3333FF"/>
                </a:solidFill>
                <a:latin typeface="Times New Roman"/>
                <a:cs typeface="Times New Roman"/>
              </a:rPr>
              <a:t>заједно </a:t>
            </a:r>
            <a:r>
              <a:rPr dirty="0" sz="2000">
                <a:solidFill>
                  <a:srgbClr val="3333FF"/>
                </a:solidFill>
                <a:latin typeface="Times New Roman"/>
                <a:cs typeface="Times New Roman"/>
              </a:rPr>
              <a:t>са алвеоларним </a:t>
            </a:r>
            <a:r>
              <a:rPr dirty="0" sz="2000" spc="-5">
                <a:solidFill>
                  <a:srgbClr val="3333FF"/>
                </a:solidFill>
                <a:latin typeface="Times New Roman"/>
                <a:cs typeface="Times New Roman"/>
              </a:rPr>
              <a:t>наставцима  </a:t>
            </a:r>
            <a:r>
              <a:rPr dirty="0" sz="2000">
                <a:solidFill>
                  <a:srgbClr val="3333FF"/>
                </a:solidFill>
                <a:latin typeface="Times New Roman"/>
                <a:cs typeface="Times New Roman"/>
              </a:rPr>
              <a:t>остварују добру </a:t>
            </a:r>
            <a:r>
              <a:rPr dirty="0" sz="2000" spc="-5">
                <a:solidFill>
                  <a:srgbClr val="3333FF"/>
                </a:solidFill>
                <a:latin typeface="Times New Roman"/>
                <a:cs typeface="Times New Roman"/>
              </a:rPr>
              <a:t>потпору </a:t>
            </a:r>
            <a:r>
              <a:rPr dirty="0" sz="2000">
                <a:solidFill>
                  <a:srgbClr val="3333FF"/>
                </a:solidFill>
                <a:latin typeface="Times New Roman"/>
                <a:cs typeface="Times New Roman"/>
              </a:rPr>
              <a:t>мишићима  </a:t>
            </a:r>
            <a:r>
              <a:rPr dirty="0" sz="2000" spc="-5">
                <a:solidFill>
                  <a:srgbClr val="3333FF"/>
                </a:solidFill>
                <a:latin typeface="Times New Roman"/>
                <a:cs typeface="Times New Roman"/>
              </a:rPr>
              <a:t>усана, </a:t>
            </a:r>
            <a:r>
              <a:rPr dirty="0" sz="2000">
                <a:solidFill>
                  <a:srgbClr val="3333FF"/>
                </a:solidFill>
                <a:latin typeface="Times New Roman"/>
                <a:cs typeface="Times New Roman"/>
              </a:rPr>
              <a:t>образа и језика што је </a:t>
            </a:r>
            <a:r>
              <a:rPr dirty="0" sz="2000" spc="-5">
                <a:solidFill>
                  <a:srgbClr val="3333FF"/>
                </a:solidFill>
                <a:latin typeface="Times New Roman"/>
                <a:cs typeface="Times New Roman"/>
              </a:rPr>
              <a:t>услов за  </a:t>
            </a:r>
            <a:r>
              <a:rPr dirty="0" sz="2000">
                <a:solidFill>
                  <a:srgbClr val="3333FF"/>
                </a:solidFill>
                <a:latin typeface="Times New Roman"/>
                <a:cs typeface="Times New Roman"/>
              </a:rPr>
              <a:t>нормално </a:t>
            </a:r>
            <a:r>
              <a:rPr dirty="0" sz="2000" spc="-5">
                <a:solidFill>
                  <a:srgbClr val="3333FF"/>
                </a:solidFill>
                <a:latin typeface="Times New Roman"/>
                <a:cs typeface="Times New Roman"/>
              </a:rPr>
              <a:t>функционисање</a:t>
            </a:r>
            <a:r>
              <a:rPr dirty="0" sz="2000" spc="-10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333FF"/>
                </a:solidFill>
                <a:latin typeface="Times New Roman"/>
                <a:cs typeface="Times New Roman"/>
              </a:rPr>
              <a:t>ових</a:t>
            </a:r>
            <a:endParaRPr sz="2000">
              <a:latin typeface="Times New Roman"/>
              <a:cs typeface="Times New Roman"/>
            </a:endParaRPr>
          </a:p>
          <a:p>
            <a:pPr marL="355600">
              <a:lnSpc>
                <a:spcPct val="100000"/>
              </a:lnSpc>
            </a:pPr>
            <a:r>
              <a:rPr dirty="0" sz="2000">
                <a:solidFill>
                  <a:srgbClr val="3333FF"/>
                </a:solidFill>
                <a:latin typeface="Times New Roman"/>
                <a:cs typeface="Times New Roman"/>
              </a:rPr>
              <a:t>мишића</a:t>
            </a:r>
            <a:endParaRPr sz="20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480"/>
              </a:spcBef>
              <a:buChar char="•"/>
              <a:tabLst>
                <a:tab pos="354965" algn="l"/>
                <a:tab pos="355600" algn="l"/>
              </a:tabLst>
            </a:pPr>
            <a:r>
              <a:rPr dirty="0" sz="2000" spc="-5">
                <a:solidFill>
                  <a:srgbClr val="3333FF"/>
                </a:solidFill>
                <a:latin typeface="Times New Roman"/>
                <a:cs typeface="Times New Roman"/>
              </a:rPr>
              <a:t>Букални преклоп</a:t>
            </a:r>
            <a:r>
              <a:rPr dirty="0" sz="2000" spc="5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333FF"/>
                </a:solidFill>
                <a:latin typeface="Times New Roman"/>
                <a:cs typeface="Times New Roman"/>
              </a:rPr>
              <a:t>спречава</a:t>
            </a:r>
            <a:endParaRPr sz="2000">
              <a:latin typeface="Times New Roman"/>
              <a:cs typeface="Times New Roman"/>
            </a:endParaRPr>
          </a:p>
          <a:p>
            <a:pPr marL="355600" marR="5080">
              <a:lnSpc>
                <a:spcPct val="100000"/>
              </a:lnSpc>
              <a:tabLst>
                <a:tab pos="1617980" algn="l"/>
              </a:tabLst>
            </a:pPr>
            <a:r>
              <a:rPr dirty="0" sz="2000">
                <a:solidFill>
                  <a:srgbClr val="3333FF"/>
                </a:solidFill>
                <a:latin typeface="Times New Roman"/>
                <a:cs typeface="Times New Roman"/>
              </a:rPr>
              <a:t>повређивање </a:t>
            </a:r>
            <a:r>
              <a:rPr dirty="0" sz="2000" spc="-5">
                <a:solidFill>
                  <a:srgbClr val="3333FF"/>
                </a:solidFill>
                <a:latin typeface="Times New Roman"/>
                <a:cs typeface="Times New Roman"/>
              </a:rPr>
              <a:t>букалне </a:t>
            </a:r>
            <a:r>
              <a:rPr dirty="0" sz="2000">
                <a:solidFill>
                  <a:srgbClr val="3333FF"/>
                </a:solidFill>
                <a:latin typeface="Times New Roman"/>
                <a:cs typeface="Times New Roman"/>
              </a:rPr>
              <a:t>слузокоже, а  </a:t>
            </a:r>
            <a:r>
              <a:rPr dirty="0" sz="2000" spc="-5">
                <a:solidFill>
                  <a:srgbClr val="3333FF"/>
                </a:solidFill>
                <a:latin typeface="Times New Roman"/>
                <a:cs typeface="Times New Roman"/>
              </a:rPr>
              <a:t>лингвални	прклоп </a:t>
            </a:r>
            <a:r>
              <a:rPr dirty="0" sz="2000">
                <a:solidFill>
                  <a:srgbClr val="3333FF"/>
                </a:solidFill>
                <a:latin typeface="Times New Roman"/>
                <a:cs typeface="Times New Roman"/>
              </a:rPr>
              <a:t>повређивање</a:t>
            </a:r>
            <a:r>
              <a:rPr dirty="0" sz="2000" spc="-75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333FF"/>
                </a:solidFill>
                <a:latin typeface="Times New Roman"/>
                <a:cs typeface="Times New Roman"/>
              </a:rPr>
              <a:t>језика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6500876" y="2500248"/>
            <a:ext cx="2143125" cy="17462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4857750" y="4643501"/>
            <a:ext cx="4286250" cy="221449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2027555" marR="5080" indent="-1376680">
              <a:lnSpc>
                <a:spcPct val="100000"/>
              </a:lnSpc>
              <a:spcBef>
                <a:spcPts val="95"/>
              </a:spcBef>
            </a:pPr>
            <a:r>
              <a:rPr dirty="0" spc="-5"/>
              <a:t>Мезиодистални </a:t>
            </a:r>
            <a:r>
              <a:rPr dirty="0"/>
              <a:t>однос </a:t>
            </a:r>
            <a:r>
              <a:rPr dirty="0" spc="-5"/>
              <a:t>бочних </a:t>
            </a:r>
            <a:r>
              <a:rPr dirty="0"/>
              <a:t>зуба </a:t>
            </a:r>
            <a:r>
              <a:rPr dirty="0" spc="-5"/>
              <a:t>у положају  </a:t>
            </a:r>
            <a:r>
              <a:rPr dirty="0" spc="-10"/>
              <a:t>максималне </a:t>
            </a:r>
            <a:r>
              <a:rPr dirty="0" spc="-5"/>
              <a:t>интеркуспације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8739" y="1665859"/>
            <a:ext cx="4862195" cy="45618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55600" marR="5080" indent="-342900">
              <a:lnSpc>
                <a:spcPct val="100000"/>
              </a:lnSpc>
              <a:spcBef>
                <a:spcPts val="100"/>
              </a:spcBef>
              <a:buFont typeface="Times New Roman"/>
              <a:buChar char="•"/>
              <a:tabLst>
                <a:tab pos="354965" algn="l"/>
                <a:tab pos="355600" algn="l"/>
                <a:tab pos="1690370" algn="l"/>
              </a:tabLst>
            </a:pPr>
            <a:r>
              <a:rPr dirty="0" sz="2400" b="1">
                <a:solidFill>
                  <a:srgbClr val="3333FF"/>
                </a:solidFill>
                <a:latin typeface="Times New Roman"/>
                <a:cs typeface="Times New Roman"/>
              </a:rPr>
              <a:t>а)</a:t>
            </a:r>
            <a:r>
              <a:rPr dirty="0" sz="2400" spc="-10" b="1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 b="1">
                <a:solidFill>
                  <a:srgbClr val="3333FF"/>
                </a:solidFill>
                <a:latin typeface="Times New Roman"/>
                <a:cs typeface="Times New Roman"/>
              </a:rPr>
              <a:t>Однос	</a:t>
            </a:r>
            <a:r>
              <a:rPr dirty="0" sz="2400" spc="-5" b="1">
                <a:solidFill>
                  <a:srgbClr val="3333FF"/>
                </a:solidFill>
                <a:latin typeface="Times New Roman"/>
                <a:cs typeface="Times New Roman"/>
              </a:rPr>
              <a:t>квржица –маргинални  гребен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значи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да</a:t>
            </a:r>
            <a:r>
              <a:rPr dirty="0" sz="2400" spc="-20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потпорне</a:t>
            </a:r>
            <a:endParaRPr sz="2400">
              <a:latin typeface="Times New Roman"/>
              <a:cs typeface="Times New Roman"/>
            </a:endParaRPr>
          </a:p>
          <a:p>
            <a:pPr marL="355600" marR="193040">
              <a:lnSpc>
                <a:spcPct val="100000"/>
              </a:lnSpc>
            </a:pP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квржице једног бочног </a:t>
            </a:r>
            <a:r>
              <a:rPr dirty="0" sz="2400" spc="5">
                <a:solidFill>
                  <a:srgbClr val="3333FF"/>
                </a:solidFill>
                <a:latin typeface="Times New Roman"/>
                <a:cs typeface="Times New Roman"/>
              </a:rPr>
              <a:t>зуба 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остварују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контакт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са</a:t>
            </a:r>
            <a:r>
              <a:rPr dirty="0" sz="2400" spc="-75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централним</a:t>
            </a:r>
            <a:endParaRPr sz="2400">
              <a:latin typeface="Times New Roman"/>
              <a:cs typeface="Times New Roman"/>
            </a:endParaRPr>
          </a:p>
          <a:p>
            <a:pPr marL="355600" marR="62230">
              <a:lnSpc>
                <a:spcPct val="100000"/>
              </a:lnSpc>
            </a:pP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фосама и маргиналним</a:t>
            </a:r>
            <a:r>
              <a:rPr dirty="0" sz="2400" spc="-110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гребенима 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два суседна </a:t>
            </a:r>
            <a:r>
              <a:rPr dirty="0" sz="2400" spc="5">
                <a:solidFill>
                  <a:srgbClr val="3333FF"/>
                </a:solidFill>
                <a:latin typeface="Times New Roman"/>
                <a:cs typeface="Times New Roman"/>
              </a:rPr>
              <a:t>зуба</a:t>
            </a:r>
            <a:r>
              <a:rPr dirty="0" sz="2400" spc="-95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антагониста</a:t>
            </a:r>
            <a:endParaRPr sz="2400">
              <a:latin typeface="Times New Roman"/>
              <a:cs typeface="Times New Roman"/>
            </a:endParaRPr>
          </a:p>
          <a:p>
            <a:pPr marL="355600" marR="17145" indent="-342900">
              <a:lnSpc>
                <a:spcPct val="100000"/>
              </a:lnSpc>
              <a:spcBef>
                <a:spcPts val="575"/>
              </a:spcBef>
              <a:buFont typeface="Times New Roman"/>
              <a:buChar char="•"/>
              <a:tabLst>
                <a:tab pos="429895" algn="l"/>
                <a:tab pos="430530" algn="l"/>
              </a:tabLst>
            </a:pPr>
            <a:r>
              <a:rPr dirty="0" sz="2400" b="1">
                <a:solidFill>
                  <a:srgbClr val="3333FF"/>
                </a:solidFill>
                <a:latin typeface="Times New Roman"/>
                <a:cs typeface="Times New Roman"/>
              </a:rPr>
              <a:t>б) </a:t>
            </a:r>
            <a:r>
              <a:rPr dirty="0" sz="2400" spc="-5" b="1">
                <a:solidFill>
                  <a:srgbClr val="3333FF"/>
                </a:solidFill>
                <a:latin typeface="Times New Roman"/>
                <a:cs typeface="Times New Roman"/>
              </a:rPr>
              <a:t>Контакт између квржице </a:t>
            </a:r>
            <a:r>
              <a:rPr dirty="0" sz="2400" b="1">
                <a:solidFill>
                  <a:srgbClr val="3333FF"/>
                </a:solidFill>
                <a:latin typeface="Times New Roman"/>
                <a:cs typeface="Times New Roman"/>
              </a:rPr>
              <a:t>и  </a:t>
            </a:r>
            <a:r>
              <a:rPr dirty="0" sz="2400" spc="-5" b="1">
                <a:solidFill>
                  <a:srgbClr val="3333FF"/>
                </a:solidFill>
                <a:latin typeface="Times New Roman"/>
                <a:cs typeface="Times New Roman"/>
              </a:rPr>
              <a:t>маргиналних гребена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може бити 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контакт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у две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тачке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са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два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суседна  маргинална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 гребена</a:t>
            </a:r>
            <a:endParaRPr sz="2400">
              <a:latin typeface="Times New Roman"/>
              <a:cs typeface="Times New Roman"/>
            </a:endParaRPr>
          </a:p>
          <a:p>
            <a:pPr marL="355600" marR="424180" indent="-342900">
              <a:lnSpc>
                <a:spcPct val="100000"/>
              </a:lnSpc>
              <a:spcBef>
                <a:spcPts val="580"/>
              </a:spcBef>
              <a:buChar char="•"/>
              <a:tabLst>
                <a:tab pos="354965" algn="l"/>
                <a:tab pos="355600" algn="l"/>
              </a:tabLst>
            </a:pP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Овакав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однос може се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видети</a:t>
            </a:r>
            <a:r>
              <a:rPr dirty="0" sz="2400" spc="-65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у 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95%</a:t>
            </a:r>
            <a:r>
              <a:rPr dirty="0" sz="2400" spc="-15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популације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778500" y="1785873"/>
            <a:ext cx="3365499" cy="2286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6000750" y="4429125"/>
            <a:ext cx="2867025" cy="242887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60223" rIns="0" bIns="0" rtlCol="0" vert="horz">
            <a:spAutoFit/>
          </a:bodyPr>
          <a:lstStyle/>
          <a:p>
            <a:pPr marL="2027555" marR="5080" indent="-1376680">
              <a:lnSpc>
                <a:spcPct val="100000"/>
              </a:lnSpc>
              <a:spcBef>
                <a:spcPts val="95"/>
              </a:spcBef>
            </a:pPr>
            <a:r>
              <a:rPr dirty="0" spc="-5"/>
              <a:t>Мезиодистални однос бочних зуба у положају  </a:t>
            </a:r>
            <a:r>
              <a:rPr dirty="0" spc="-10"/>
              <a:t>максималне </a:t>
            </a:r>
            <a:r>
              <a:rPr dirty="0" spc="-5"/>
              <a:t>интеркуспације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8739" y="1665859"/>
            <a:ext cx="4375785" cy="45618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00"/>
              </a:spcBef>
              <a:buFont typeface="Times New Roman"/>
              <a:buChar char="•"/>
              <a:tabLst>
                <a:tab pos="354965" algn="l"/>
                <a:tab pos="355600" algn="l"/>
              </a:tabLst>
            </a:pPr>
            <a:r>
              <a:rPr dirty="0" sz="2400" b="1">
                <a:solidFill>
                  <a:srgbClr val="3333FF"/>
                </a:solidFill>
                <a:latin typeface="Times New Roman"/>
                <a:cs typeface="Times New Roman"/>
              </a:rPr>
              <a:t>б) Однос </a:t>
            </a:r>
            <a:r>
              <a:rPr dirty="0" sz="2400" spc="-5" b="1">
                <a:solidFill>
                  <a:srgbClr val="3333FF"/>
                </a:solidFill>
                <a:latin typeface="Times New Roman"/>
                <a:cs typeface="Times New Roman"/>
              </a:rPr>
              <a:t>квржица </a:t>
            </a:r>
            <a:r>
              <a:rPr dirty="0" sz="2400" b="1">
                <a:solidFill>
                  <a:srgbClr val="3333FF"/>
                </a:solidFill>
                <a:latin typeface="Times New Roman"/>
                <a:cs typeface="Times New Roman"/>
              </a:rPr>
              <a:t>–</a:t>
            </a:r>
            <a:r>
              <a:rPr dirty="0" sz="2400" spc="-10" b="1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 spc="-15" b="1">
                <a:solidFill>
                  <a:srgbClr val="3333FF"/>
                </a:solidFill>
                <a:latin typeface="Times New Roman"/>
                <a:cs typeface="Times New Roman"/>
              </a:rPr>
              <a:t>фоса</a:t>
            </a:r>
            <a:endParaRPr sz="2400">
              <a:latin typeface="Times New Roman"/>
              <a:cs typeface="Times New Roman"/>
            </a:endParaRPr>
          </a:p>
          <a:p>
            <a:pPr marL="355600" marR="93980">
              <a:lnSpc>
                <a:spcPct val="100000"/>
              </a:lnSpc>
            </a:pP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који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подразумева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да</a:t>
            </a:r>
            <a:r>
              <a:rPr dirty="0" sz="2400" spc="-100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потпорне  квржице једног бочног </a:t>
            </a:r>
            <a:r>
              <a:rPr dirty="0" sz="2400" spc="5">
                <a:solidFill>
                  <a:srgbClr val="3333FF"/>
                </a:solidFill>
                <a:latin typeface="Times New Roman"/>
                <a:cs typeface="Times New Roman"/>
              </a:rPr>
              <a:t>зуба 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остварују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контакте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само</a:t>
            </a:r>
            <a:r>
              <a:rPr dirty="0" sz="2400" spc="-50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са</a:t>
            </a:r>
            <a:endParaRPr sz="2400">
              <a:latin typeface="Times New Roman"/>
              <a:cs typeface="Times New Roman"/>
            </a:endParaRPr>
          </a:p>
          <a:p>
            <a:pPr marL="355600" marR="1475105">
              <a:lnSpc>
                <a:spcPct val="100000"/>
              </a:lnSpc>
            </a:pP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фосама</a:t>
            </a:r>
            <a:r>
              <a:rPr dirty="0" sz="2400" spc="-125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истоименог 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антагонисте</a:t>
            </a:r>
            <a:endParaRPr sz="2400">
              <a:latin typeface="Times New Roman"/>
              <a:cs typeface="Times New Roman"/>
            </a:endParaRPr>
          </a:p>
          <a:p>
            <a:pPr marL="355600" marR="210820" indent="-342900">
              <a:lnSpc>
                <a:spcPct val="100000"/>
              </a:lnSpc>
              <a:spcBef>
                <a:spcPts val="575"/>
              </a:spcBef>
              <a:buChar char="•"/>
              <a:tabLst>
                <a:tab pos="354965" algn="l"/>
                <a:tab pos="355600" algn="l"/>
              </a:tabLst>
            </a:pP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а)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Контакт између квржице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и  маргиналних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гребена</a:t>
            </a:r>
            <a:r>
              <a:rPr dirty="0" sz="2400" spc="-40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може</a:t>
            </a:r>
            <a:endParaRPr sz="2400">
              <a:latin typeface="Times New Roman"/>
              <a:cs typeface="Times New Roman"/>
            </a:endParaRPr>
          </a:p>
          <a:p>
            <a:pPr marL="355600">
              <a:lnSpc>
                <a:spcPct val="100000"/>
              </a:lnSpc>
              <a:spcBef>
                <a:spcPts val="5"/>
              </a:spcBef>
            </a:pP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бити у једној</a:t>
            </a:r>
            <a:r>
              <a:rPr dirty="0" sz="2400" spc="-20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тачки</a:t>
            </a:r>
            <a:endParaRPr sz="2400">
              <a:latin typeface="Times New Roman"/>
              <a:cs typeface="Times New Roman"/>
            </a:endParaRPr>
          </a:p>
          <a:p>
            <a:pPr marL="355600" marR="5080" indent="-342900">
              <a:lnSpc>
                <a:spcPct val="100000"/>
              </a:lnSpc>
              <a:spcBef>
                <a:spcPts val="575"/>
              </a:spcBef>
              <a:buChar char="•"/>
              <a:tabLst>
                <a:tab pos="354965" algn="l"/>
                <a:tab pos="355600" algn="l"/>
              </a:tabLst>
            </a:pP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Овај контактни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однос је</a:t>
            </a:r>
            <a:r>
              <a:rPr dirty="0" sz="2400" spc="-65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редак,  заступљен је само у 5 % 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популације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000625" y="1786001"/>
            <a:ext cx="4143374" cy="25827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6072251" y="4643501"/>
            <a:ext cx="2428875" cy="221449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908040" y="852296"/>
            <a:ext cx="3046095" cy="112331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dirty="0" sz="3600"/>
              <a:t>Оклузија</a:t>
            </a:r>
            <a:r>
              <a:rPr dirty="0" sz="3600" spc="-25"/>
              <a:t> </a:t>
            </a:r>
            <a:r>
              <a:rPr dirty="0" sz="3600"/>
              <a:t>у</a:t>
            </a:r>
            <a:endParaRPr sz="3600"/>
          </a:p>
          <a:p>
            <a:pPr algn="ctr">
              <a:lnSpc>
                <a:spcPct val="100000"/>
              </a:lnSpc>
            </a:pPr>
            <a:r>
              <a:rPr dirty="0" sz="3600" spc="-5"/>
              <a:t>стоматологији</a:t>
            </a:r>
            <a:endParaRPr sz="3600"/>
          </a:p>
        </p:txBody>
      </p:sp>
      <p:sp>
        <p:nvSpPr>
          <p:cNvPr id="3" name="object 3"/>
          <p:cNvSpPr txBox="1"/>
          <p:nvPr/>
        </p:nvSpPr>
        <p:spPr>
          <a:xfrm>
            <a:off x="78739" y="22352"/>
            <a:ext cx="5339715" cy="668400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55600" marR="377190" indent="-342900">
              <a:lnSpc>
                <a:spcPct val="100000"/>
              </a:lnSpc>
              <a:spcBef>
                <a:spcPts val="100"/>
              </a:spcBef>
              <a:buChar char="•"/>
              <a:tabLst>
                <a:tab pos="354965" algn="l"/>
                <a:tab pos="355600" algn="l"/>
              </a:tabLst>
            </a:pPr>
            <a:r>
              <a:rPr dirty="0" sz="2400">
                <a:solidFill>
                  <a:srgbClr val="0000CC"/>
                </a:solidFill>
                <a:latin typeface="Times New Roman"/>
                <a:cs typeface="Times New Roman"/>
              </a:rPr>
              <a:t>Величина </a:t>
            </a:r>
            <a:r>
              <a:rPr dirty="0" sz="2400" spc="-5">
                <a:solidFill>
                  <a:srgbClr val="0000CC"/>
                </a:solidFill>
                <a:latin typeface="Times New Roman"/>
                <a:cs typeface="Times New Roman"/>
              </a:rPr>
              <a:t>вилица, </a:t>
            </a:r>
            <a:r>
              <a:rPr dirty="0" sz="2400">
                <a:solidFill>
                  <a:srgbClr val="0000CC"/>
                </a:solidFill>
                <a:latin typeface="Times New Roman"/>
                <a:cs typeface="Times New Roman"/>
              </a:rPr>
              <a:t>распоред и  </a:t>
            </a:r>
            <a:r>
              <a:rPr dirty="0" sz="2400" spc="-5">
                <a:solidFill>
                  <a:srgbClr val="0000CC"/>
                </a:solidFill>
                <a:latin typeface="Times New Roman"/>
                <a:cs typeface="Times New Roman"/>
              </a:rPr>
              <a:t>величина </a:t>
            </a:r>
            <a:r>
              <a:rPr dirty="0" sz="2400" spc="5">
                <a:solidFill>
                  <a:srgbClr val="0000CC"/>
                </a:solidFill>
                <a:latin typeface="Times New Roman"/>
                <a:cs typeface="Times New Roman"/>
              </a:rPr>
              <a:t>зуба </a:t>
            </a:r>
            <a:r>
              <a:rPr dirty="0" sz="2400">
                <a:solidFill>
                  <a:srgbClr val="0000CC"/>
                </a:solidFill>
                <a:latin typeface="Times New Roman"/>
                <a:cs typeface="Times New Roman"/>
              </a:rPr>
              <a:t>су фактори бројних  </a:t>
            </a:r>
            <a:r>
              <a:rPr dirty="0" sz="2400" spc="-5">
                <a:solidFill>
                  <a:srgbClr val="0000CC"/>
                </a:solidFill>
                <a:latin typeface="Times New Roman"/>
                <a:cs typeface="Times New Roman"/>
              </a:rPr>
              <a:t>варијација </a:t>
            </a:r>
            <a:r>
              <a:rPr dirty="0" sz="2400">
                <a:solidFill>
                  <a:srgbClr val="0000CC"/>
                </a:solidFill>
                <a:latin typeface="Times New Roman"/>
                <a:cs typeface="Times New Roman"/>
              </a:rPr>
              <a:t>у оклузалним</a:t>
            </a:r>
            <a:r>
              <a:rPr dirty="0" sz="2400" spc="-105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0000CC"/>
                </a:solidFill>
                <a:latin typeface="Times New Roman"/>
                <a:cs typeface="Times New Roman"/>
              </a:rPr>
              <a:t>односима,  </a:t>
            </a:r>
            <a:r>
              <a:rPr dirty="0" sz="2400" spc="-5">
                <a:solidFill>
                  <a:srgbClr val="0000CC"/>
                </a:solidFill>
                <a:latin typeface="Times New Roman"/>
                <a:cs typeface="Times New Roman"/>
              </a:rPr>
              <a:t>тако </a:t>
            </a:r>
            <a:r>
              <a:rPr dirty="0" sz="2400">
                <a:solidFill>
                  <a:srgbClr val="0000CC"/>
                </a:solidFill>
                <a:latin typeface="Times New Roman"/>
                <a:cs typeface="Times New Roman"/>
              </a:rPr>
              <a:t>да </a:t>
            </a:r>
            <a:r>
              <a:rPr dirty="0" sz="2400" spc="-5">
                <a:solidFill>
                  <a:srgbClr val="0000CC"/>
                </a:solidFill>
                <a:latin typeface="Times New Roman"/>
                <a:cs typeface="Times New Roman"/>
              </a:rPr>
              <a:t>физиолошки </a:t>
            </a:r>
            <a:r>
              <a:rPr dirty="0" sz="2400">
                <a:solidFill>
                  <a:srgbClr val="0000CC"/>
                </a:solidFill>
                <a:latin typeface="Times New Roman"/>
                <a:cs typeface="Times New Roman"/>
              </a:rPr>
              <a:t>оптимална</a:t>
            </a:r>
            <a:r>
              <a:rPr dirty="0" sz="2400" spc="-6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0000CC"/>
                </a:solidFill>
                <a:latin typeface="Times New Roman"/>
                <a:cs typeface="Times New Roman"/>
              </a:rPr>
              <a:t>и</a:t>
            </a:r>
            <a:endParaRPr sz="2400">
              <a:latin typeface="Times New Roman"/>
              <a:cs typeface="Times New Roman"/>
            </a:endParaRPr>
          </a:p>
          <a:p>
            <a:pPr marL="355600" marR="718820">
              <a:lnSpc>
                <a:spcPct val="100000"/>
              </a:lnSpc>
            </a:pPr>
            <a:r>
              <a:rPr dirty="0" sz="2400">
                <a:solidFill>
                  <a:srgbClr val="0000CC"/>
                </a:solidFill>
                <a:latin typeface="Times New Roman"/>
                <a:cs typeface="Times New Roman"/>
              </a:rPr>
              <a:t>стабилна оклузија је она која  обезбеђује </a:t>
            </a:r>
            <a:r>
              <a:rPr dirty="0" sz="2400" spc="-5">
                <a:solidFill>
                  <a:srgbClr val="0000CC"/>
                </a:solidFill>
                <a:latin typeface="Times New Roman"/>
                <a:cs typeface="Times New Roman"/>
              </a:rPr>
              <a:t>нормалну </a:t>
            </a:r>
            <a:r>
              <a:rPr dirty="0" sz="2400">
                <a:solidFill>
                  <a:srgbClr val="0000CC"/>
                </a:solidFill>
                <a:latin typeface="Times New Roman"/>
                <a:cs typeface="Times New Roman"/>
              </a:rPr>
              <a:t>и</a:t>
            </a:r>
            <a:r>
              <a:rPr dirty="0" sz="2400" spc="-95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dirty="0" sz="2400" spc="-5">
                <a:solidFill>
                  <a:srgbClr val="0000CC"/>
                </a:solidFill>
                <a:latin typeface="Times New Roman"/>
                <a:cs typeface="Times New Roman"/>
              </a:rPr>
              <a:t>ефикасну</a:t>
            </a:r>
            <a:endParaRPr sz="2400">
              <a:latin typeface="Times New Roman"/>
              <a:cs typeface="Times New Roman"/>
            </a:endParaRPr>
          </a:p>
          <a:p>
            <a:pPr marL="355600" marR="5080">
              <a:lnSpc>
                <a:spcPct val="100000"/>
              </a:lnSpc>
              <a:spcBef>
                <a:spcPts val="5"/>
              </a:spcBef>
            </a:pPr>
            <a:r>
              <a:rPr dirty="0" sz="2400" spc="-5">
                <a:solidFill>
                  <a:srgbClr val="0000CC"/>
                </a:solidFill>
                <a:latin typeface="Times New Roman"/>
                <a:cs typeface="Times New Roman"/>
              </a:rPr>
              <a:t>функцију </a:t>
            </a:r>
            <a:r>
              <a:rPr dirty="0" sz="2400">
                <a:solidFill>
                  <a:srgbClr val="0000CC"/>
                </a:solidFill>
                <a:latin typeface="Times New Roman"/>
                <a:cs typeface="Times New Roman"/>
              </a:rPr>
              <a:t>система, без сензација бола  </a:t>
            </a:r>
            <a:r>
              <a:rPr dirty="0" sz="2400" spc="-5">
                <a:solidFill>
                  <a:srgbClr val="0000CC"/>
                </a:solidFill>
                <a:latin typeface="Times New Roman"/>
                <a:cs typeface="Times New Roman"/>
              </a:rPr>
              <a:t>или знакова </a:t>
            </a:r>
            <a:r>
              <a:rPr dirty="0" sz="2400">
                <a:solidFill>
                  <a:srgbClr val="0000CC"/>
                </a:solidFill>
                <a:latin typeface="Times New Roman"/>
                <a:cs typeface="Times New Roman"/>
              </a:rPr>
              <a:t>оштећења </a:t>
            </a:r>
            <a:r>
              <a:rPr dirty="0" sz="2400" spc="-5">
                <a:solidFill>
                  <a:srgbClr val="0000CC"/>
                </a:solidFill>
                <a:latin typeface="Times New Roman"/>
                <a:cs typeface="Times New Roman"/>
              </a:rPr>
              <a:t>орофацијалних  </a:t>
            </a:r>
            <a:r>
              <a:rPr dirty="0" sz="2400">
                <a:solidFill>
                  <a:srgbClr val="0000CC"/>
                </a:solidFill>
                <a:latin typeface="Times New Roman"/>
                <a:cs typeface="Times New Roman"/>
              </a:rPr>
              <a:t>структура</a:t>
            </a:r>
            <a:endParaRPr sz="2400">
              <a:latin typeface="Times New Roman"/>
              <a:cs typeface="Times New Roman"/>
            </a:endParaRPr>
          </a:p>
          <a:p>
            <a:pPr marL="355600" marR="47625" indent="-342900">
              <a:lnSpc>
                <a:spcPct val="100000"/>
              </a:lnSpc>
              <a:spcBef>
                <a:spcPts val="575"/>
              </a:spcBef>
              <a:buFont typeface="Times New Roman"/>
              <a:buChar char="•"/>
              <a:tabLst>
                <a:tab pos="354965" algn="l"/>
                <a:tab pos="355600" algn="l"/>
              </a:tabLst>
            </a:pPr>
            <a:r>
              <a:rPr dirty="0" sz="2400" spc="-5" b="1">
                <a:solidFill>
                  <a:srgbClr val="0000CC"/>
                </a:solidFill>
                <a:latin typeface="Times New Roman"/>
                <a:cs typeface="Times New Roman"/>
              </a:rPr>
              <a:t>Централна оклузија </a:t>
            </a:r>
            <a:r>
              <a:rPr dirty="0" sz="2400" b="1">
                <a:solidFill>
                  <a:srgbClr val="0000CC"/>
                </a:solidFill>
                <a:latin typeface="Times New Roman"/>
                <a:cs typeface="Times New Roman"/>
              </a:rPr>
              <a:t>–  </a:t>
            </a:r>
            <a:r>
              <a:rPr dirty="0" sz="2400" spc="-5" b="1">
                <a:solidFill>
                  <a:srgbClr val="0000CC"/>
                </a:solidFill>
                <a:latin typeface="Times New Roman"/>
                <a:cs typeface="Times New Roman"/>
              </a:rPr>
              <a:t>интеркуспални положај мандибуле </a:t>
            </a:r>
            <a:r>
              <a:rPr dirty="0" sz="2400" spc="-5" b="1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C00000"/>
                </a:solidFill>
                <a:latin typeface="Times New Roman"/>
                <a:cs typeface="Times New Roman"/>
              </a:rPr>
              <a:t>је </a:t>
            </a:r>
            <a:r>
              <a:rPr dirty="0" sz="2400" spc="-5">
                <a:solidFill>
                  <a:srgbClr val="C00000"/>
                </a:solidFill>
                <a:latin typeface="Times New Roman"/>
                <a:cs typeface="Times New Roman"/>
              </a:rPr>
              <a:t>положај </a:t>
            </a:r>
            <a:r>
              <a:rPr dirty="0" sz="2400">
                <a:solidFill>
                  <a:srgbClr val="C00000"/>
                </a:solidFill>
                <a:latin typeface="Times New Roman"/>
                <a:cs typeface="Times New Roman"/>
              </a:rPr>
              <a:t>мандибуле када се</a:t>
            </a:r>
            <a:r>
              <a:rPr dirty="0" sz="2400" spc="-15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dirty="0" sz="2400" spc="-5">
                <a:solidFill>
                  <a:srgbClr val="C00000"/>
                </a:solidFill>
                <a:latin typeface="Times New Roman"/>
                <a:cs typeface="Times New Roman"/>
              </a:rPr>
              <a:t>зглобни  </a:t>
            </a:r>
            <a:r>
              <a:rPr dirty="0" sz="2400">
                <a:solidFill>
                  <a:srgbClr val="C00000"/>
                </a:solidFill>
                <a:latin typeface="Times New Roman"/>
                <a:cs typeface="Times New Roman"/>
              </a:rPr>
              <a:t>кондили </a:t>
            </a:r>
            <a:r>
              <a:rPr dirty="0" sz="2400" spc="-5">
                <a:solidFill>
                  <a:srgbClr val="C00000"/>
                </a:solidFill>
                <a:latin typeface="Times New Roman"/>
                <a:cs typeface="Times New Roman"/>
              </a:rPr>
              <a:t>налазе </a:t>
            </a:r>
            <a:r>
              <a:rPr dirty="0" sz="2400">
                <a:solidFill>
                  <a:srgbClr val="C00000"/>
                </a:solidFill>
                <a:latin typeface="Times New Roman"/>
                <a:cs typeface="Times New Roman"/>
              </a:rPr>
              <a:t>у </a:t>
            </a:r>
            <a:r>
              <a:rPr dirty="0" sz="2400" spc="-5">
                <a:solidFill>
                  <a:srgbClr val="C00000"/>
                </a:solidFill>
                <a:latin typeface="Times New Roman"/>
                <a:cs typeface="Times New Roman"/>
              </a:rPr>
              <a:t>центру </a:t>
            </a:r>
            <a:r>
              <a:rPr dirty="0" sz="2400">
                <a:solidFill>
                  <a:srgbClr val="C00000"/>
                </a:solidFill>
                <a:latin typeface="Times New Roman"/>
                <a:cs typeface="Times New Roman"/>
              </a:rPr>
              <a:t>fosse  articularis, карактерише</a:t>
            </a:r>
            <a:r>
              <a:rPr dirty="0" sz="2400" spc="-75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C00000"/>
                </a:solidFill>
                <a:latin typeface="Times New Roman"/>
                <a:cs typeface="Times New Roman"/>
              </a:rPr>
              <a:t>се</a:t>
            </a:r>
            <a:endParaRPr sz="2400">
              <a:latin typeface="Times New Roman"/>
              <a:cs typeface="Times New Roman"/>
            </a:endParaRPr>
          </a:p>
          <a:p>
            <a:pPr marL="355600">
              <a:lnSpc>
                <a:spcPct val="100000"/>
              </a:lnSpc>
              <a:spcBef>
                <a:spcPts val="5"/>
              </a:spcBef>
            </a:pPr>
            <a:r>
              <a:rPr dirty="0" sz="2400">
                <a:solidFill>
                  <a:srgbClr val="C00000"/>
                </a:solidFill>
                <a:latin typeface="Times New Roman"/>
                <a:cs typeface="Times New Roman"/>
              </a:rPr>
              <a:t>максималним бројем</a:t>
            </a:r>
            <a:r>
              <a:rPr dirty="0" sz="2400" spc="-3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dirty="0" sz="2400" spc="-5">
                <a:solidFill>
                  <a:srgbClr val="C00000"/>
                </a:solidFill>
                <a:latin typeface="Times New Roman"/>
                <a:cs typeface="Times New Roman"/>
              </a:rPr>
              <a:t>оклузалних</a:t>
            </a:r>
            <a:endParaRPr sz="2400">
              <a:latin typeface="Times New Roman"/>
              <a:cs typeface="Times New Roman"/>
            </a:endParaRPr>
          </a:p>
          <a:p>
            <a:pPr algn="just" marL="355600" marR="86360">
              <a:lnSpc>
                <a:spcPct val="100000"/>
              </a:lnSpc>
            </a:pPr>
            <a:r>
              <a:rPr dirty="0" sz="2400" spc="-5">
                <a:solidFill>
                  <a:srgbClr val="C00000"/>
                </a:solidFill>
                <a:latin typeface="Times New Roman"/>
                <a:cs typeface="Times New Roman"/>
              </a:rPr>
              <a:t>контаката између </a:t>
            </a:r>
            <a:r>
              <a:rPr dirty="0" sz="2400" spc="5">
                <a:solidFill>
                  <a:srgbClr val="C00000"/>
                </a:solidFill>
                <a:latin typeface="Times New Roman"/>
                <a:cs typeface="Times New Roman"/>
              </a:rPr>
              <a:t>зуба </a:t>
            </a:r>
            <a:r>
              <a:rPr dirty="0" sz="2400" spc="-5">
                <a:solidFill>
                  <a:srgbClr val="C00000"/>
                </a:solidFill>
                <a:latin typeface="Times New Roman"/>
                <a:cs typeface="Times New Roman"/>
              </a:rPr>
              <a:t>горње </a:t>
            </a:r>
            <a:r>
              <a:rPr dirty="0" sz="2400">
                <a:solidFill>
                  <a:srgbClr val="C00000"/>
                </a:solidFill>
                <a:latin typeface="Times New Roman"/>
                <a:cs typeface="Times New Roman"/>
              </a:rPr>
              <a:t>и доње  </a:t>
            </a:r>
            <a:r>
              <a:rPr dirty="0" sz="2400" spc="-5">
                <a:solidFill>
                  <a:srgbClr val="C00000"/>
                </a:solidFill>
                <a:latin typeface="Times New Roman"/>
                <a:cs typeface="Times New Roman"/>
              </a:rPr>
              <a:t>вилице </a:t>
            </a:r>
            <a:r>
              <a:rPr dirty="0" sz="2400">
                <a:solidFill>
                  <a:srgbClr val="C00000"/>
                </a:solidFill>
                <a:latin typeface="Times New Roman"/>
                <a:cs typeface="Times New Roman"/>
              </a:rPr>
              <a:t>и </a:t>
            </a:r>
            <a:r>
              <a:rPr dirty="0" sz="2400" spc="-5">
                <a:solidFill>
                  <a:srgbClr val="C00000"/>
                </a:solidFill>
                <a:latin typeface="Times New Roman"/>
                <a:cs typeface="Times New Roman"/>
              </a:rPr>
              <a:t>представља најстабилнији  </a:t>
            </a:r>
            <a:r>
              <a:rPr dirty="0" sz="2400">
                <a:solidFill>
                  <a:srgbClr val="C00000"/>
                </a:solidFill>
                <a:latin typeface="Times New Roman"/>
                <a:cs typeface="Times New Roman"/>
              </a:rPr>
              <a:t>оклузални </a:t>
            </a:r>
            <a:r>
              <a:rPr dirty="0" sz="2400" spc="-5">
                <a:solidFill>
                  <a:srgbClr val="C00000"/>
                </a:solidFill>
                <a:latin typeface="Times New Roman"/>
                <a:cs typeface="Times New Roman"/>
              </a:rPr>
              <a:t>положај за </a:t>
            </a:r>
            <a:r>
              <a:rPr dirty="0" sz="2400">
                <a:solidFill>
                  <a:srgbClr val="C00000"/>
                </a:solidFill>
                <a:latin typeface="Times New Roman"/>
                <a:cs typeface="Times New Roman"/>
              </a:rPr>
              <a:t>одређену</a:t>
            </a:r>
            <a:r>
              <a:rPr dirty="0" sz="2400" spc="-12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C00000"/>
                </a:solidFill>
                <a:latin typeface="Times New Roman"/>
                <a:cs typeface="Times New Roman"/>
              </a:rPr>
              <a:t>особу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572125" y="3571811"/>
            <a:ext cx="3571875" cy="221462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83565" y="118998"/>
            <a:ext cx="8577580" cy="45212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pc="-5"/>
              <a:t>Оклузална </a:t>
            </a:r>
            <a:r>
              <a:rPr dirty="0" spc="-10"/>
              <a:t>терапија </a:t>
            </a:r>
            <a:r>
              <a:rPr dirty="0" spc="-5">
                <a:solidFill>
                  <a:srgbClr val="FF0000"/>
                </a:solidFill>
              </a:rPr>
              <a:t>у </a:t>
            </a:r>
            <a:r>
              <a:rPr dirty="0" spc="-5">
                <a:solidFill>
                  <a:srgbClr val="6600CC"/>
                </a:solidFill>
              </a:rPr>
              <a:t>рест</a:t>
            </a:r>
            <a:r>
              <a:rPr dirty="0" spc="-5">
                <a:solidFill>
                  <a:srgbClr val="660033"/>
                </a:solidFill>
              </a:rPr>
              <a:t>ау</a:t>
            </a:r>
            <a:r>
              <a:rPr dirty="0" spc="-5">
                <a:solidFill>
                  <a:srgbClr val="800080"/>
                </a:solidFill>
              </a:rPr>
              <a:t>ра</a:t>
            </a:r>
            <a:r>
              <a:rPr dirty="0" spc="-5">
                <a:solidFill>
                  <a:srgbClr val="9933FF"/>
                </a:solidFill>
              </a:rPr>
              <a:t>ти</a:t>
            </a:r>
            <a:r>
              <a:rPr dirty="0" spc="-5">
                <a:solidFill>
                  <a:srgbClr val="0066FF"/>
                </a:solidFill>
              </a:rPr>
              <a:t>вн</a:t>
            </a:r>
            <a:r>
              <a:rPr dirty="0" spc="-5"/>
              <a:t>ој</a:t>
            </a:r>
            <a:r>
              <a:rPr dirty="0" spc="70"/>
              <a:t> </a:t>
            </a:r>
            <a:r>
              <a:rPr dirty="0" spc="-5">
                <a:solidFill>
                  <a:srgbClr val="990099"/>
                </a:solidFill>
              </a:rPr>
              <a:t>сто</a:t>
            </a:r>
            <a:r>
              <a:rPr dirty="0" spc="-5">
                <a:solidFill>
                  <a:srgbClr val="CC3300"/>
                </a:solidFill>
              </a:rPr>
              <a:t>ма</a:t>
            </a:r>
            <a:r>
              <a:rPr dirty="0" spc="-5">
                <a:solidFill>
                  <a:srgbClr val="FF0066"/>
                </a:solidFill>
              </a:rPr>
              <a:t>то</a:t>
            </a:r>
            <a:r>
              <a:rPr dirty="0" spc="-5">
                <a:solidFill>
                  <a:srgbClr val="006600"/>
                </a:solidFill>
              </a:rPr>
              <a:t>ло</a:t>
            </a:r>
            <a:r>
              <a:rPr dirty="0" spc="-5">
                <a:solidFill>
                  <a:srgbClr val="9900CC"/>
                </a:solidFill>
              </a:rPr>
              <a:t>ги</a:t>
            </a:r>
            <a:r>
              <a:rPr dirty="0" spc="-5">
                <a:solidFill>
                  <a:srgbClr val="990000"/>
                </a:solidFill>
              </a:rPr>
              <a:t>ји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8739" y="665479"/>
            <a:ext cx="8927465" cy="60985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00"/>
              </a:spcBef>
              <a:buChar char="•"/>
              <a:tabLst>
                <a:tab pos="354965" algn="l"/>
                <a:tab pos="355600" algn="l"/>
              </a:tabLst>
            </a:pP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Оклузална терапија представља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основу комплексне</a:t>
            </a:r>
            <a:r>
              <a:rPr dirty="0" sz="2400" spc="-40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терапије</a:t>
            </a:r>
            <a:endParaRPr sz="2400">
              <a:latin typeface="Times New Roman"/>
              <a:cs typeface="Times New Roman"/>
            </a:endParaRPr>
          </a:p>
          <a:p>
            <a:pPr marL="355600" marR="5080">
              <a:lnSpc>
                <a:spcPct val="100000"/>
              </a:lnSpc>
            </a:pP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функцијских поремећаја орофацијалног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система и обухвата сваку 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стоматолошку интрвенцију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која мења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постојеће односе  оклузалнох</a:t>
            </a:r>
            <a:r>
              <a:rPr dirty="0" sz="2400" spc="-40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површина</a:t>
            </a:r>
            <a:endParaRPr sz="24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575"/>
              </a:spcBef>
              <a:buChar char="•"/>
              <a:tabLst>
                <a:tab pos="354965" algn="l"/>
                <a:tab pos="355600" algn="l"/>
              </a:tabLst>
            </a:pP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Оклузална терапија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може бити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дефинитивна или</a:t>
            </a:r>
            <a:r>
              <a:rPr dirty="0" sz="2400" spc="-15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привремена</a:t>
            </a:r>
            <a:endParaRPr sz="2400">
              <a:latin typeface="Times New Roman"/>
              <a:cs typeface="Times New Roman"/>
            </a:endParaRPr>
          </a:p>
          <a:p>
            <a:pPr marL="355600" marR="26034" indent="-342900">
              <a:lnSpc>
                <a:spcPct val="100000"/>
              </a:lnSpc>
              <a:spcBef>
                <a:spcPts val="580"/>
              </a:spcBef>
              <a:buFont typeface="Times New Roman"/>
              <a:buChar char="•"/>
              <a:tabLst>
                <a:tab pos="354965" algn="l"/>
                <a:tab pos="355600" algn="l"/>
              </a:tabLst>
            </a:pPr>
            <a:r>
              <a:rPr dirty="0" sz="2400" spc="-10" b="1">
                <a:solidFill>
                  <a:srgbClr val="C00000"/>
                </a:solidFill>
                <a:latin typeface="Times New Roman"/>
                <a:cs typeface="Times New Roman"/>
              </a:rPr>
              <a:t>Дефинитивна </a:t>
            </a:r>
            <a:r>
              <a:rPr dirty="0" sz="2400" spc="-5" b="1">
                <a:solidFill>
                  <a:srgbClr val="C00000"/>
                </a:solidFill>
                <a:latin typeface="Times New Roman"/>
                <a:cs typeface="Times New Roman"/>
              </a:rPr>
              <a:t>или иреверзибилна оклузална терапија </a:t>
            </a:r>
            <a:r>
              <a:rPr dirty="0" sz="2400" spc="-5" b="1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подразумева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сваку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стоматолошку интрвенцију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која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трајно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мења 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контактни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однос </a:t>
            </a:r>
            <a:r>
              <a:rPr dirty="0" sz="2400" spc="5">
                <a:solidFill>
                  <a:srgbClr val="3333FF"/>
                </a:solidFill>
                <a:latin typeface="Times New Roman"/>
                <a:cs typeface="Times New Roman"/>
              </a:rPr>
              <a:t>зуба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или положај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мандибуле у терапијске</a:t>
            </a:r>
            <a:r>
              <a:rPr dirty="0" sz="2400" spc="-105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сврхе,  а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то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су рестауративна терапоја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испунима,</a:t>
            </a:r>
            <a:r>
              <a:rPr dirty="0" sz="2400" spc="-80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протетска</a:t>
            </a:r>
            <a:endParaRPr sz="2400">
              <a:latin typeface="Times New Roman"/>
              <a:cs typeface="Times New Roman"/>
            </a:endParaRPr>
          </a:p>
          <a:p>
            <a:pPr marL="355600" marR="394970">
              <a:lnSpc>
                <a:spcPct val="100000"/>
              </a:lnSpc>
            </a:pP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реконструкција,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ортодонтска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терапија, уравнотежење</a:t>
            </a:r>
            <a:r>
              <a:rPr dirty="0" sz="2400" spc="-80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оклузије 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селективним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брушењем,</a:t>
            </a:r>
            <a:r>
              <a:rPr dirty="0" sz="2400" spc="-45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хирургија</a:t>
            </a:r>
            <a:endParaRPr sz="2400">
              <a:latin typeface="Times New Roman"/>
              <a:cs typeface="Times New Roman"/>
            </a:endParaRPr>
          </a:p>
          <a:p>
            <a:pPr marL="355600" marR="40005" indent="-342900">
              <a:lnSpc>
                <a:spcPct val="100000"/>
              </a:lnSpc>
              <a:spcBef>
                <a:spcPts val="580"/>
              </a:spcBef>
              <a:buFont typeface="Times New Roman"/>
              <a:buChar char="•"/>
              <a:tabLst>
                <a:tab pos="354965" algn="l"/>
                <a:tab pos="355600" algn="l"/>
              </a:tabLst>
            </a:pPr>
            <a:r>
              <a:rPr dirty="0" sz="2400" b="1">
                <a:solidFill>
                  <a:srgbClr val="C00000"/>
                </a:solidFill>
                <a:latin typeface="Times New Roman"/>
                <a:cs typeface="Times New Roman"/>
              </a:rPr>
              <a:t>Привремена </a:t>
            </a:r>
            <a:r>
              <a:rPr dirty="0" sz="2400" spc="-5" b="1">
                <a:solidFill>
                  <a:srgbClr val="C00000"/>
                </a:solidFill>
                <a:latin typeface="Times New Roman"/>
                <a:cs typeface="Times New Roman"/>
              </a:rPr>
              <a:t>или реверзибилна оклузална терапија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обухвата 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привремено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мењање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постојећих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оклузалних односа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или положаја 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мандибуле,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изводи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се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помоћу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специјалних мобилних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надокнада  (нагризних плоча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и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оклузалних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сплинтова) које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привремено</a:t>
            </a:r>
            <a:endParaRPr sz="2400">
              <a:latin typeface="Times New Roman"/>
              <a:cs typeface="Times New Roman"/>
            </a:endParaRPr>
          </a:p>
          <a:p>
            <a:pPr marL="355600">
              <a:lnSpc>
                <a:spcPct val="100000"/>
              </a:lnSpc>
            </a:pP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мењају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постојећи контактни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однос</a:t>
            </a:r>
            <a:r>
              <a:rPr dirty="0" sz="2400" spc="-35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 spc="5">
                <a:solidFill>
                  <a:srgbClr val="3333FF"/>
                </a:solidFill>
                <a:latin typeface="Times New Roman"/>
                <a:cs typeface="Times New Roman"/>
              </a:rPr>
              <a:t>зуба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725793" y="624078"/>
            <a:ext cx="2265045" cy="25857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ctr" marL="12065" marR="5080" indent="3175">
              <a:lnSpc>
                <a:spcPct val="100000"/>
              </a:lnSpc>
              <a:spcBef>
                <a:spcPts val="95"/>
              </a:spcBef>
            </a:pPr>
            <a:r>
              <a:rPr dirty="0" sz="2800" spc="-5" b="1">
                <a:solidFill>
                  <a:srgbClr val="6600CC"/>
                </a:solidFill>
                <a:latin typeface="Times New Roman"/>
                <a:cs typeface="Times New Roman"/>
              </a:rPr>
              <a:t>Р</a:t>
            </a:r>
            <a:r>
              <a:rPr dirty="0" sz="2800" spc="-15" b="1">
                <a:solidFill>
                  <a:srgbClr val="6600CC"/>
                </a:solidFill>
                <a:latin typeface="Times New Roman"/>
                <a:cs typeface="Times New Roman"/>
              </a:rPr>
              <a:t>е</a:t>
            </a:r>
            <a:r>
              <a:rPr dirty="0" sz="2800" spc="-5" b="1">
                <a:solidFill>
                  <a:srgbClr val="6600CC"/>
                </a:solidFill>
                <a:latin typeface="Times New Roman"/>
                <a:cs typeface="Times New Roman"/>
              </a:rPr>
              <a:t>с</a:t>
            </a:r>
            <a:r>
              <a:rPr dirty="0" sz="2800" spc="-20" b="1">
                <a:solidFill>
                  <a:srgbClr val="6600CC"/>
                </a:solidFill>
                <a:latin typeface="Times New Roman"/>
                <a:cs typeface="Times New Roman"/>
              </a:rPr>
              <a:t>т</a:t>
            </a:r>
            <a:r>
              <a:rPr dirty="0" sz="2800" b="1">
                <a:solidFill>
                  <a:srgbClr val="660033"/>
                </a:solidFill>
                <a:latin typeface="Times New Roman"/>
                <a:cs typeface="Times New Roman"/>
              </a:rPr>
              <a:t>ау</a:t>
            </a:r>
            <a:r>
              <a:rPr dirty="0" sz="2800" b="1">
                <a:solidFill>
                  <a:srgbClr val="800080"/>
                </a:solidFill>
                <a:latin typeface="Times New Roman"/>
                <a:cs typeface="Times New Roman"/>
              </a:rPr>
              <a:t>ра</a:t>
            </a:r>
            <a:r>
              <a:rPr dirty="0" sz="2800" spc="-15" b="1">
                <a:solidFill>
                  <a:srgbClr val="9933FF"/>
                </a:solidFill>
                <a:latin typeface="Times New Roman"/>
                <a:cs typeface="Times New Roman"/>
              </a:rPr>
              <a:t>т</a:t>
            </a:r>
            <a:r>
              <a:rPr dirty="0" sz="2800" spc="-10" b="1">
                <a:solidFill>
                  <a:srgbClr val="9933FF"/>
                </a:solidFill>
                <a:latin typeface="Times New Roman"/>
                <a:cs typeface="Times New Roman"/>
              </a:rPr>
              <a:t>и</a:t>
            </a:r>
            <a:r>
              <a:rPr dirty="0" sz="2800" spc="-5" b="1">
                <a:solidFill>
                  <a:srgbClr val="0066FF"/>
                </a:solidFill>
                <a:latin typeface="Times New Roman"/>
                <a:cs typeface="Times New Roman"/>
              </a:rPr>
              <a:t>вн  </a:t>
            </a:r>
            <a:r>
              <a:rPr dirty="0" sz="2800" spc="-5" b="1">
                <a:solidFill>
                  <a:srgbClr val="6600FF"/>
                </a:solidFill>
                <a:latin typeface="Times New Roman"/>
                <a:cs typeface="Times New Roman"/>
              </a:rPr>
              <a:t>а </a:t>
            </a:r>
            <a:r>
              <a:rPr dirty="0" sz="2800" spc="-10" b="1">
                <a:solidFill>
                  <a:srgbClr val="6600FF"/>
                </a:solidFill>
                <a:latin typeface="Times New Roman"/>
                <a:cs typeface="Times New Roman"/>
              </a:rPr>
              <a:t>терапија  испунима </a:t>
            </a:r>
            <a:r>
              <a:rPr dirty="0" sz="2800" spc="-5" b="1">
                <a:solidFill>
                  <a:srgbClr val="6600FF"/>
                </a:solidFill>
                <a:latin typeface="Times New Roman"/>
                <a:cs typeface="Times New Roman"/>
              </a:rPr>
              <a:t>–  </a:t>
            </a:r>
            <a:r>
              <a:rPr dirty="0" sz="2800" spc="-10" b="1">
                <a:solidFill>
                  <a:srgbClr val="6600FF"/>
                </a:solidFill>
                <a:latin typeface="Times New Roman"/>
                <a:cs typeface="Times New Roman"/>
              </a:rPr>
              <a:t>ирев</a:t>
            </a:r>
            <a:r>
              <a:rPr dirty="0" sz="2800" spc="-20" b="1">
                <a:solidFill>
                  <a:srgbClr val="6600FF"/>
                </a:solidFill>
                <a:latin typeface="Times New Roman"/>
                <a:cs typeface="Times New Roman"/>
              </a:rPr>
              <a:t>е</a:t>
            </a:r>
            <a:r>
              <a:rPr dirty="0" sz="2800" spc="-10" b="1">
                <a:solidFill>
                  <a:srgbClr val="6600FF"/>
                </a:solidFill>
                <a:latin typeface="Times New Roman"/>
                <a:cs typeface="Times New Roman"/>
              </a:rPr>
              <a:t>рзибилн  </a:t>
            </a:r>
            <a:r>
              <a:rPr dirty="0" sz="2800" spc="-5" b="1">
                <a:solidFill>
                  <a:srgbClr val="6600FF"/>
                </a:solidFill>
                <a:latin typeface="Times New Roman"/>
                <a:cs typeface="Times New Roman"/>
              </a:rPr>
              <a:t>а оклузална  </a:t>
            </a:r>
            <a:r>
              <a:rPr dirty="0" sz="2800" spc="-10" b="1">
                <a:solidFill>
                  <a:srgbClr val="6600FF"/>
                </a:solidFill>
                <a:latin typeface="Times New Roman"/>
                <a:cs typeface="Times New Roman"/>
              </a:rPr>
              <a:t>терапија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8739" y="22352"/>
            <a:ext cx="4765040" cy="668400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55600" marR="415290" indent="-342900">
              <a:lnSpc>
                <a:spcPct val="100000"/>
              </a:lnSpc>
              <a:spcBef>
                <a:spcPts val="100"/>
              </a:spcBef>
              <a:buChar char="•"/>
              <a:tabLst>
                <a:tab pos="354965" algn="l"/>
                <a:tab pos="355600" algn="l"/>
              </a:tabLst>
            </a:pP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Основни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захтев</a:t>
            </a:r>
            <a:r>
              <a:rPr dirty="0" sz="2400" spc="-95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рестауративне 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процедуре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је</a:t>
            </a:r>
            <a:r>
              <a:rPr dirty="0" sz="2400" spc="-45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обезбеђивање</a:t>
            </a:r>
            <a:endParaRPr sz="2400">
              <a:latin typeface="Times New Roman"/>
              <a:cs typeface="Times New Roman"/>
            </a:endParaRPr>
          </a:p>
          <a:p>
            <a:pPr marL="355600" marR="416559">
              <a:lnSpc>
                <a:spcPct val="100000"/>
              </a:lnSpc>
            </a:pP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анатомске форме која </a:t>
            </a:r>
            <a:r>
              <a:rPr dirty="0" sz="2400" spc="-5">
                <a:solidFill>
                  <a:srgbClr val="C00000"/>
                </a:solidFill>
                <a:latin typeface="Times New Roman"/>
                <a:cs typeface="Times New Roman"/>
              </a:rPr>
              <a:t>треба</a:t>
            </a:r>
            <a:r>
              <a:rPr dirty="0" sz="2400" spc="-135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C00000"/>
                </a:solidFill>
                <a:latin typeface="Times New Roman"/>
                <a:cs typeface="Times New Roman"/>
              </a:rPr>
              <a:t>да  одговара оригиналном облику  </a:t>
            </a:r>
            <a:r>
              <a:rPr dirty="0" sz="2400" spc="-5">
                <a:solidFill>
                  <a:srgbClr val="C00000"/>
                </a:solidFill>
                <a:latin typeface="Times New Roman"/>
                <a:cs typeface="Times New Roman"/>
              </a:rPr>
              <a:t>интактног </a:t>
            </a:r>
            <a:r>
              <a:rPr dirty="0" sz="2400" spc="5">
                <a:solidFill>
                  <a:srgbClr val="C00000"/>
                </a:solidFill>
                <a:latin typeface="Times New Roman"/>
                <a:cs typeface="Times New Roman"/>
              </a:rPr>
              <a:t>зуба</a:t>
            </a:r>
            <a:r>
              <a:rPr dirty="0" sz="2400" spc="5">
                <a:solidFill>
                  <a:srgbClr val="3333FF"/>
                </a:solidFill>
                <a:latin typeface="Times New Roman"/>
                <a:cs typeface="Times New Roman"/>
              </a:rPr>
              <a:t>,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због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чега је 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неопходно</a:t>
            </a:r>
            <a:r>
              <a:rPr dirty="0" sz="2400" spc="-20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познавати</a:t>
            </a:r>
            <a:endParaRPr sz="2400">
              <a:latin typeface="Times New Roman"/>
              <a:cs typeface="Times New Roman"/>
            </a:endParaRPr>
          </a:p>
          <a:p>
            <a:pPr marL="355600">
              <a:lnSpc>
                <a:spcPct val="100000"/>
              </a:lnSpc>
              <a:spcBef>
                <a:spcPts val="5"/>
              </a:spcBef>
            </a:pP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специфичне</a:t>
            </a:r>
            <a:r>
              <a:rPr dirty="0" sz="2400" spc="-25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морфолошке</a:t>
            </a:r>
            <a:endParaRPr sz="2400">
              <a:latin typeface="Times New Roman"/>
              <a:cs typeface="Times New Roman"/>
            </a:endParaRPr>
          </a:p>
          <a:p>
            <a:pPr marL="355600" marR="612775">
              <a:lnSpc>
                <a:spcPct val="100000"/>
              </a:lnSpc>
            </a:pP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карактеристике </a:t>
            </a:r>
            <a:r>
              <a:rPr dirty="0" sz="2400" spc="5">
                <a:solidFill>
                  <a:srgbClr val="3333FF"/>
                </a:solidFill>
                <a:latin typeface="Times New Roman"/>
                <a:cs typeface="Times New Roman"/>
              </a:rPr>
              <a:t>зуба</a:t>
            </a:r>
            <a:r>
              <a:rPr dirty="0" sz="2400" spc="-145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посебно 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бочне</a:t>
            </a:r>
            <a:r>
              <a:rPr dirty="0" sz="2400" spc="-10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регије</a:t>
            </a:r>
            <a:endParaRPr sz="2400">
              <a:latin typeface="Times New Roman"/>
              <a:cs typeface="Times New Roman"/>
            </a:endParaRPr>
          </a:p>
          <a:p>
            <a:pPr marL="355600" marR="758825" indent="-342900">
              <a:lnSpc>
                <a:spcPct val="100000"/>
              </a:lnSpc>
              <a:spcBef>
                <a:spcPts val="575"/>
              </a:spcBef>
              <a:buChar char="•"/>
              <a:tabLst>
                <a:tab pos="354965" algn="l"/>
                <a:tab pos="355600" algn="l"/>
              </a:tabLst>
            </a:pPr>
            <a:r>
              <a:rPr dirty="0" sz="2400" spc="-5">
                <a:solidFill>
                  <a:srgbClr val="C00000"/>
                </a:solidFill>
                <a:latin typeface="Times New Roman"/>
                <a:cs typeface="Times New Roman"/>
              </a:rPr>
              <a:t>Адекватном </a:t>
            </a:r>
            <a:r>
              <a:rPr dirty="0" sz="2400">
                <a:solidFill>
                  <a:srgbClr val="C00000"/>
                </a:solidFill>
                <a:latin typeface="Times New Roman"/>
                <a:cs typeface="Times New Roman"/>
              </a:rPr>
              <a:t>рестаурацијом  оклузалне </a:t>
            </a:r>
            <a:r>
              <a:rPr dirty="0" sz="2400" spc="-5">
                <a:solidFill>
                  <a:srgbClr val="C00000"/>
                </a:solidFill>
                <a:latin typeface="Times New Roman"/>
                <a:cs typeface="Times New Roman"/>
              </a:rPr>
              <a:t>површине </a:t>
            </a:r>
            <a:r>
              <a:rPr dirty="0" sz="2400">
                <a:solidFill>
                  <a:srgbClr val="C00000"/>
                </a:solidFill>
                <a:latin typeface="Times New Roman"/>
                <a:cs typeface="Times New Roman"/>
              </a:rPr>
              <a:t>зуба  успоставља се склад</a:t>
            </a:r>
            <a:r>
              <a:rPr dirty="0" sz="2400" spc="-12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dirty="0" sz="2400" spc="-5">
                <a:solidFill>
                  <a:srgbClr val="C00000"/>
                </a:solidFill>
                <a:latin typeface="Times New Roman"/>
                <a:cs typeface="Times New Roman"/>
              </a:rPr>
              <a:t>између</a:t>
            </a:r>
            <a:endParaRPr sz="2400">
              <a:latin typeface="Times New Roman"/>
              <a:cs typeface="Times New Roman"/>
            </a:endParaRPr>
          </a:p>
          <a:p>
            <a:pPr marL="355600" marR="5080">
              <a:lnSpc>
                <a:spcPct val="100000"/>
              </a:lnSpc>
            </a:pPr>
            <a:r>
              <a:rPr dirty="0" sz="2400">
                <a:solidFill>
                  <a:srgbClr val="C00000"/>
                </a:solidFill>
                <a:latin typeface="Times New Roman"/>
                <a:cs typeface="Times New Roman"/>
              </a:rPr>
              <a:t>зубних </a:t>
            </a:r>
            <a:r>
              <a:rPr dirty="0" sz="2400" spc="-5">
                <a:solidFill>
                  <a:srgbClr val="C00000"/>
                </a:solidFill>
                <a:latin typeface="Times New Roman"/>
                <a:cs typeface="Times New Roman"/>
              </a:rPr>
              <a:t>низова, потпорних </a:t>
            </a:r>
            <a:r>
              <a:rPr dirty="0" sz="2400">
                <a:solidFill>
                  <a:srgbClr val="C00000"/>
                </a:solidFill>
                <a:latin typeface="Times New Roman"/>
                <a:cs typeface="Times New Roman"/>
              </a:rPr>
              <a:t>зубних  </a:t>
            </a:r>
            <a:r>
              <a:rPr dirty="0" sz="2400" spc="-5">
                <a:solidFill>
                  <a:srgbClr val="C00000"/>
                </a:solidFill>
                <a:latin typeface="Times New Roman"/>
                <a:cs typeface="Times New Roman"/>
              </a:rPr>
              <a:t>ткива, темпоромандибуларног  зглоба </a:t>
            </a:r>
            <a:r>
              <a:rPr dirty="0" sz="2400">
                <a:solidFill>
                  <a:srgbClr val="C00000"/>
                </a:solidFill>
                <a:latin typeface="Times New Roman"/>
                <a:cs typeface="Times New Roman"/>
              </a:rPr>
              <a:t>и неуромишићног система  односно обезбеђује се  </a:t>
            </a:r>
            <a:r>
              <a:rPr dirty="0" sz="2400" spc="-10" b="1">
                <a:solidFill>
                  <a:srgbClr val="C00000"/>
                </a:solidFill>
                <a:latin typeface="Times New Roman"/>
                <a:cs typeface="Times New Roman"/>
              </a:rPr>
              <a:t>физиолошки </a:t>
            </a:r>
            <a:r>
              <a:rPr dirty="0" sz="2400" spc="-5" b="1">
                <a:solidFill>
                  <a:srgbClr val="C00000"/>
                </a:solidFill>
                <a:latin typeface="Times New Roman"/>
                <a:cs typeface="Times New Roman"/>
              </a:rPr>
              <a:t>оптимална  оклузија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000625" y="4429121"/>
            <a:ext cx="4143375" cy="242887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673597" y="764793"/>
            <a:ext cx="3369310" cy="17322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ctr" marL="12700" marR="5080" indent="-635">
              <a:lnSpc>
                <a:spcPct val="100000"/>
              </a:lnSpc>
              <a:spcBef>
                <a:spcPts val="95"/>
              </a:spcBef>
            </a:pPr>
            <a:r>
              <a:rPr dirty="0" sz="2800" spc="-5" b="1">
                <a:solidFill>
                  <a:srgbClr val="6600CC"/>
                </a:solidFill>
                <a:latin typeface="Times New Roman"/>
                <a:cs typeface="Times New Roman"/>
              </a:rPr>
              <a:t>Рест</a:t>
            </a:r>
            <a:r>
              <a:rPr dirty="0" sz="2800" spc="-5" b="1">
                <a:solidFill>
                  <a:srgbClr val="660033"/>
                </a:solidFill>
                <a:latin typeface="Times New Roman"/>
                <a:cs typeface="Times New Roman"/>
              </a:rPr>
              <a:t>ау</a:t>
            </a:r>
            <a:r>
              <a:rPr dirty="0" sz="2800" spc="-5" b="1">
                <a:solidFill>
                  <a:srgbClr val="800080"/>
                </a:solidFill>
                <a:latin typeface="Times New Roman"/>
                <a:cs typeface="Times New Roman"/>
              </a:rPr>
              <a:t>ра</a:t>
            </a:r>
            <a:r>
              <a:rPr dirty="0" sz="2800" spc="-5" b="1">
                <a:solidFill>
                  <a:srgbClr val="9933FF"/>
                </a:solidFill>
                <a:latin typeface="Times New Roman"/>
                <a:cs typeface="Times New Roman"/>
              </a:rPr>
              <a:t>ти</a:t>
            </a:r>
            <a:r>
              <a:rPr dirty="0" sz="2800" spc="-5" b="1">
                <a:solidFill>
                  <a:srgbClr val="0066FF"/>
                </a:solidFill>
                <a:latin typeface="Times New Roman"/>
                <a:cs typeface="Times New Roman"/>
              </a:rPr>
              <a:t>вн</a:t>
            </a:r>
            <a:r>
              <a:rPr dirty="0" sz="2800" spc="-5" b="1">
                <a:solidFill>
                  <a:srgbClr val="6600FF"/>
                </a:solidFill>
                <a:latin typeface="Times New Roman"/>
                <a:cs typeface="Times New Roman"/>
              </a:rPr>
              <a:t>а  </a:t>
            </a:r>
            <a:r>
              <a:rPr dirty="0" sz="2800" spc="-10" b="1">
                <a:solidFill>
                  <a:srgbClr val="6600FF"/>
                </a:solidFill>
                <a:latin typeface="Times New Roman"/>
                <a:cs typeface="Times New Roman"/>
              </a:rPr>
              <a:t>терапија испунима </a:t>
            </a:r>
            <a:r>
              <a:rPr dirty="0" sz="2800" spc="-5" b="1">
                <a:solidFill>
                  <a:srgbClr val="6600FF"/>
                </a:solidFill>
                <a:latin typeface="Times New Roman"/>
                <a:cs typeface="Times New Roman"/>
              </a:rPr>
              <a:t>–  </a:t>
            </a:r>
            <a:r>
              <a:rPr dirty="0" sz="2800" spc="-10" b="1">
                <a:solidFill>
                  <a:srgbClr val="6600FF"/>
                </a:solidFill>
                <a:latin typeface="Times New Roman"/>
                <a:cs typeface="Times New Roman"/>
              </a:rPr>
              <a:t>иреверзибилна  </a:t>
            </a:r>
            <a:r>
              <a:rPr dirty="0" sz="2800" spc="-5" b="1">
                <a:solidFill>
                  <a:srgbClr val="6600FF"/>
                </a:solidFill>
                <a:latin typeface="Times New Roman"/>
                <a:cs typeface="Times New Roman"/>
              </a:rPr>
              <a:t>оклузална</a:t>
            </a:r>
            <a:r>
              <a:rPr dirty="0" sz="2800" spc="-35" b="1">
                <a:solidFill>
                  <a:srgbClr val="6600FF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6600FF"/>
                </a:solidFill>
                <a:latin typeface="Times New Roman"/>
                <a:cs typeface="Times New Roman"/>
              </a:rPr>
              <a:t>терапија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8739" y="22352"/>
            <a:ext cx="4477385" cy="668400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00"/>
              </a:spcBef>
              <a:buChar char="•"/>
              <a:tabLst>
                <a:tab pos="354965" algn="l"/>
                <a:tab pos="355600" algn="l"/>
              </a:tabLst>
            </a:pP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Како је овај склад</a:t>
            </a:r>
            <a:r>
              <a:rPr dirty="0" sz="2400" spc="-70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тешко</a:t>
            </a:r>
            <a:endParaRPr sz="2400">
              <a:latin typeface="Times New Roman"/>
              <a:cs typeface="Times New Roman"/>
            </a:endParaRPr>
          </a:p>
          <a:p>
            <a:pPr marL="355600" marR="120650">
              <a:lnSpc>
                <a:spcPct val="100000"/>
              </a:lnSpc>
            </a:pP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остварити, при рестауративној  процедури неопходно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је  обезбедити стабилне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контакте  </a:t>
            </a:r>
            <a:r>
              <a:rPr dirty="0" sz="2400" spc="5">
                <a:solidFill>
                  <a:srgbClr val="3333FF"/>
                </a:solidFill>
                <a:latin typeface="Times New Roman"/>
                <a:cs typeface="Times New Roman"/>
              </a:rPr>
              <a:t>зуба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у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завршном оклузионом  положају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када се </a:t>
            </a:r>
            <a:r>
              <a:rPr dirty="0" sz="2400">
                <a:solidFill>
                  <a:srgbClr val="C00000"/>
                </a:solidFill>
                <a:latin typeface="Times New Roman"/>
                <a:cs typeface="Times New Roman"/>
              </a:rPr>
              <a:t>кондили  </a:t>
            </a:r>
            <a:r>
              <a:rPr dirty="0" sz="2400" spc="-5">
                <a:solidFill>
                  <a:srgbClr val="C00000"/>
                </a:solidFill>
                <a:latin typeface="Times New Roman"/>
                <a:cs typeface="Times New Roman"/>
              </a:rPr>
              <a:t>налазе </a:t>
            </a:r>
            <a:r>
              <a:rPr dirty="0" sz="2400">
                <a:solidFill>
                  <a:srgbClr val="C00000"/>
                </a:solidFill>
                <a:latin typeface="Times New Roman"/>
                <a:cs typeface="Times New Roman"/>
              </a:rPr>
              <a:t>у </a:t>
            </a:r>
            <a:r>
              <a:rPr dirty="0" sz="2400" spc="-5">
                <a:solidFill>
                  <a:srgbClr val="C00000"/>
                </a:solidFill>
                <a:latin typeface="Times New Roman"/>
                <a:cs typeface="Times New Roman"/>
              </a:rPr>
              <a:t>центру fose </a:t>
            </a:r>
            <a:r>
              <a:rPr dirty="0" sz="2400">
                <a:solidFill>
                  <a:srgbClr val="C00000"/>
                </a:solidFill>
                <a:latin typeface="Times New Roman"/>
                <a:cs typeface="Times New Roman"/>
              </a:rPr>
              <a:t>artikularis 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из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кога су могуће</a:t>
            </a:r>
            <a:r>
              <a:rPr dirty="0" sz="2400" spc="-55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неометане</a:t>
            </a:r>
            <a:endParaRPr sz="2400">
              <a:latin typeface="Times New Roman"/>
              <a:cs typeface="Times New Roman"/>
            </a:endParaRPr>
          </a:p>
          <a:p>
            <a:pPr marL="355600" marR="768350">
              <a:lnSpc>
                <a:spcPct val="100000"/>
              </a:lnSpc>
              <a:spcBef>
                <a:spcPts val="5"/>
              </a:spcBef>
            </a:pP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кретње мандибуле </a:t>
            </a:r>
            <a:r>
              <a:rPr dirty="0" sz="2400">
                <a:solidFill>
                  <a:srgbClr val="C00000"/>
                </a:solidFill>
                <a:latin typeface="Times New Roman"/>
                <a:cs typeface="Times New Roman"/>
              </a:rPr>
              <a:t>у</a:t>
            </a:r>
            <a:r>
              <a:rPr dirty="0" sz="2400" spc="-14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C00000"/>
                </a:solidFill>
                <a:latin typeface="Times New Roman"/>
                <a:cs typeface="Times New Roman"/>
              </a:rPr>
              <a:t>свим  </a:t>
            </a:r>
            <a:r>
              <a:rPr dirty="0" sz="2400" spc="-5">
                <a:solidFill>
                  <a:srgbClr val="C00000"/>
                </a:solidFill>
                <a:latin typeface="Times New Roman"/>
                <a:cs typeface="Times New Roman"/>
              </a:rPr>
              <a:t>правцима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–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лево,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десно, 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напред,</a:t>
            </a:r>
            <a:r>
              <a:rPr dirty="0" sz="2400" spc="-20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назад</a:t>
            </a:r>
            <a:endParaRPr sz="2400">
              <a:latin typeface="Times New Roman"/>
              <a:cs typeface="Times New Roman"/>
            </a:endParaRPr>
          </a:p>
          <a:p>
            <a:pPr marL="355600" marR="5080" indent="-342900">
              <a:lnSpc>
                <a:spcPct val="100000"/>
              </a:lnSpc>
              <a:spcBef>
                <a:spcPts val="575"/>
              </a:spcBef>
              <a:buChar char="•"/>
              <a:tabLst>
                <a:tab pos="354965" algn="l"/>
                <a:tab pos="355600" algn="l"/>
              </a:tabLst>
            </a:pPr>
            <a:r>
              <a:rPr dirty="0" sz="2400" spc="-5">
                <a:solidFill>
                  <a:srgbClr val="C00000"/>
                </a:solidFill>
                <a:latin typeface="Times New Roman"/>
                <a:cs typeface="Times New Roman"/>
              </a:rPr>
              <a:t>Правилно формирана  </a:t>
            </a:r>
            <a:r>
              <a:rPr dirty="0" sz="2400">
                <a:solidFill>
                  <a:srgbClr val="C00000"/>
                </a:solidFill>
                <a:latin typeface="Times New Roman"/>
                <a:cs typeface="Times New Roman"/>
              </a:rPr>
              <a:t>оклузална морфологија,  </a:t>
            </a:r>
            <a:r>
              <a:rPr dirty="0" sz="2400" spc="-5">
                <a:solidFill>
                  <a:srgbClr val="C00000"/>
                </a:solidFill>
                <a:latin typeface="Times New Roman"/>
                <a:cs typeface="Times New Roman"/>
              </a:rPr>
              <a:t>присутне контактне тачке,  здрав потпорни апарат,  </a:t>
            </a:r>
            <a:r>
              <a:rPr dirty="0" sz="2400">
                <a:solidFill>
                  <a:srgbClr val="C00000"/>
                </a:solidFill>
                <a:latin typeface="Times New Roman"/>
                <a:cs typeface="Times New Roman"/>
              </a:rPr>
              <a:t>омогућавају да се оптерећење</a:t>
            </a:r>
            <a:r>
              <a:rPr dirty="0" sz="2400" spc="-135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C00000"/>
                </a:solidFill>
                <a:latin typeface="Times New Roman"/>
                <a:cs typeface="Times New Roman"/>
              </a:rPr>
              <a:t>у  </a:t>
            </a:r>
            <a:r>
              <a:rPr dirty="0" sz="2400" spc="-5">
                <a:solidFill>
                  <a:srgbClr val="C00000"/>
                </a:solidFill>
                <a:latin typeface="Times New Roman"/>
                <a:cs typeface="Times New Roman"/>
              </a:rPr>
              <a:t>току жвакања правилно  пренесе на потпорни</a:t>
            </a:r>
            <a:r>
              <a:rPr dirty="0" sz="2400" spc="-4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C00000"/>
                </a:solidFill>
                <a:latin typeface="Times New Roman"/>
                <a:cs typeface="Times New Roman"/>
              </a:rPr>
              <a:t>апарат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000625" y="3200400"/>
            <a:ext cx="4143374" cy="2438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8739" y="0"/>
            <a:ext cx="8939530" cy="68687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 marL="167005" marR="113030">
              <a:lnSpc>
                <a:spcPct val="100000"/>
              </a:lnSpc>
              <a:spcBef>
                <a:spcPts val="100"/>
              </a:spcBef>
            </a:pPr>
            <a:r>
              <a:rPr dirty="0" sz="2400" spc="-5" b="1">
                <a:solidFill>
                  <a:srgbClr val="6600CC"/>
                </a:solidFill>
                <a:latin typeface="Times New Roman"/>
                <a:cs typeface="Times New Roman"/>
              </a:rPr>
              <a:t>Рест</a:t>
            </a:r>
            <a:r>
              <a:rPr dirty="0" sz="2400" spc="-5" b="1">
                <a:solidFill>
                  <a:srgbClr val="660033"/>
                </a:solidFill>
                <a:latin typeface="Times New Roman"/>
                <a:cs typeface="Times New Roman"/>
              </a:rPr>
              <a:t>ау</a:t>
            </a:r>
            <a:r>
              <a:rPr dirty="0" sz="2400" spc="-5" b="1">
                <a:solidFill>
                  <a:srgbClr val="800080"/>
                </a:solidFill>
                <a:latin typeface="Times New Roman"/>
                <a:cs typeface="Times New Roman"/>
              </a:rPr>
              <a:t>ра</a:t>
            </a:r>
            <a:r>
              <a:rPr dirty="0" sz="2400" spc="-5" b="1">
                <a:solidFill>
                  <a:srgbClr val="9933FF"/>
                </a:solidFill>
                <a:latin typeface="Times New Roman"/>
                <a:cs typeface="Times New Roman"/>
              </a:rPr>
              <a:t>ти</a:t>
            </a:r>
            <a:r>
              <a:rPr dirty="0" sz="2400" spc="-5" b="1">
                <a:solidFill>
                  <a:srgbClr val="0066FF"/>
                </a:solidFill>
                <a:latin typeface="Times New Roman"/>
                <a:cs typeface="Times New Roman"/>
              </a:rPr>
              <a:t>вн</a:t>
            </a:r>
            <a:r>
              <a:rPr dirty="0" sz="2400" spc="-5" b="1">
                <a:solidFill>
                  <a:srgbClr val="6600FF"/>
                </a:solidFill>
                <a:latin typeface="Times New Roman"/>
                <a:cs typeface="Times New Roman"/>
              </a:rPr>
              <a:t>а терапија испунима </a:t>
            </a:r>
            <a:r>
              <a:rPr dirty="0" sz="2400" b="1">
                <a:solidFill>
                  <a:srgbClr val="6600FF"/>
                </a:solidFill>
                <a:latin typeface="Times New Roman"/>
                <a:cs typeface="Times New Roman"/>
              </a:rPr>
              <a:t>– </a:t>
            </a:r>
            <a:r>
              <a:rPr dirty="0" sz="2400" spc="-5" b="1">
                <a:solidFill>
                  <a:srgbClr val="6600FF"/>
                </a:solidFill>
                <a:latin typeface="Times New Roman"/>
                <a:cs typeface="Times New Roman"/>
              </a:rPr>
              <a:t>иреверзибилна оклузална  терапија</a:t>
            </a:r>
            <a:endParaRPr sz="2400">
              <a:latin typeface="Times New Roman"/>
              <a:cs typeface="Times New Roman"/>
            </a:endParaRPr>
          </a:p>
          <a:p>
            <a:pPr marL="355600" indent="-342900">
              <a:lnSpc>
                <a:spcPts val="2610"/>
              </a:lnSpc>
              <a:buChar char="•"/>
              <a:tabLst>
                <a:tab pos="354965" algn="l"/>
                <a:tab pos="355600" algn="l"/>
              </a:tabLst>
            </a:pP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Приликом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рестаурације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испуном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оклузална морфологија</a:t>
            </a:r>
            <a:r>
              <a:rPr dirty="0" sz="2400" spc="-100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се</a:t>
            </a:r>
            <a:endParaRPr sz="2400">
              <a:latin typeface="Times New Roman"/>
              <a:cs typeface="Times New Roman"/>
            </a:endParaRPr>
          </a:p>
          <a:p>
            <a:pPr marL="355600">
              <a:lnSpc>
                <a:spcPct val="100000"/>
              </a:lnSpc>
            </a:pP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плигагођава индивидуалним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кретњама доње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вилице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и</a:t>
            </a:r>
            <a:r>
              <a:rPr dirty="0" sz="2400" spc="5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остварује</a:t>
            </a:r>
            <a:endParaRPr sz="2400">
              <a:latin typeface="Times New Roman"/>
              <a:cs typeface="Times New Roman"/>
            </a:endParaRPr>
          </a:p>
          <a:p>
            <a:pPr marL="355600" marR="5080">
              <a:lnSpc>
                <a:spcPct val="100000"/>
              </a:lnSpc>
            </a:pP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се уклапање у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постојеће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оклузалне односе. Уколико се </a:t>
            </a:r>
            <a:r>
              <a:rPr dirty="0" sz="2400" spc="5">
                <a:solidFill>
                  <a:srgbClr val="3333FF"/>
                </a:solidFill>
                <a:latin typeface="Times New Roman"/>
                <a:cs typeface="Times New Roman"/>
              </a:rPr>
              <a:t>зуб</a:t>
            </a:r>
            <a:r>
              <a:rPr dirty="0" sz="2400" spc="-180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налази 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дисталније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(ближи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зглобном вођењу),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утолико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ће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елементи  зглобног вођења (нагиб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квржица)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имати већи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утицај</a:t>
            </a:r>
            <a:r>
              <a:rPr dirty="0" sz="2400" spc="-20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на</a:t>
            </a:r>
            <a:endParaRPr sz="2400">
              <a:latin typeface="Times New Roman"/>
              <a:cs typeface="Times New Roman"/>
            </a:endParaRPr>
          </a:p>
          <a:p>
            <a:pPr marL="355600">
              <a:lnSpc>
                <a:spcPct val="100000"/>
              </a:lnSpc>
            </a:pP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морфологију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гризне</a:t>
            </a:r>
            <a:r>
              <a:rPr dirty="0" sz="2400" spc="-15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површине</a:t>
            </a:r>
            <a:endParaRPr sz="24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575"/>
              </a:spcBef>
              <a:buChar char="•"/>
              <a:tabLst>
                <a:tab pos="354965" algn="l"/>
                <a:tab pos="355600" algn="l"/>
              </a:tabLst>
            </a:pP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Пре почетка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терапије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неопходно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је</a:t>
            </a:r>
            <a:r>
              <a:rPr dirty="0" sz="2400" spc="-35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:</a:t>
            </a:r>
            <a:endParaRPr sz="2400">
              <a:latin typeface="Times New Roman"/>
              <a:cs typeface="Times New Roman"/>
            </a:endParaRPr>
          </a:p>
          <a:p>
            <a:pPr marL="355600" marR="158750" indent="-342900">
              <a:lnSpc>
                <a:spcPct val="100000"/>
              </a:lnSpc>
              <a:spcBef>
                <a:spcPts val="580"/>
              </a:spcBef>
              <a:buFont typeface="Times New Roman"/>
              <a:buChar char="•"/>
              <a:tabLst>
                <a:tab pos="354965" algn="l"/>
                <a:tab pos="355600" algn="l"/>
              </a:tabLst>
            </a:pPr>
            <a:r>
              <a:rPr dirty="0" sz="2400" spc="-10" b="1">
                <a:solidFill>
                  <a:srgbClr val="C00000"/>
                </a:solidFill>
                <a:latin typeface="Times New Roman"/>
                <a:cs typeface="Times New Roman"/>
              </a:rPr>
              <a:t>Анализирати </a:t>
            </a:r>
            <a:r>
              <a:rPr dirty="0" sz="2400" spc="-5" b="1">
                <a:solidFill>
                  <a:srgbClr val="C00000"/>
                </a:solidFill>
                <a:latin typeface="Times New Roman"/>
                <a:cs typeface="Times New Roman"/>
              </a:rPr>
              <a:t>постијећу оклузију </a:t>
            </a:r>
            <a:r>
              <a:rPr dirty="0" sz="2400" b="1">
                <a:solidFill>
                  <a:srgbClr val="C00000"/>
                </a:solidFill>
                <a:latin typeface="Times New Roman"/>
                <a:cs typeface="Times New Roman"/>
              </a:rPr>
              <a:t>и </a:t>
            </a:r>
            <a:r>
              <a:rPr dirty="0" sz="2400" spc="-5" b="1">
                <a:solidFill>
                  <a:srgbClr val="C00000"/>
                </a:solidFill>
                <a:latin typeface="Times New Roman"/>
                <a:cs typeface="Times New Roman"/>
              </a:rPr>
              <a:t>утврдити тип оклузалних  </a:t>
            </a:r>
            <a:r>
              <a:rPr dirty="0" sz="2400" b="1">
                <a:solidFill>
                  <a:srgbClr val="C00000"/>
                </a:solidFill>
                <a:latin typeface="Times New Roman"/>
                <a:cs typeface="Times New Roman"/>
              </a:rPr>
              <a:t>односа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(квржица-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фоса,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квржица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– маргинални брид)</a:t>
            </a:r>
            <a:endParaRPr sz="2400">
              <a:latin typeface="Times New Roman"/>
              <a:cs typeface="Times New Roman"/>
            </a:endParaRPr>
          </a:p>
          <a:p>
            <a:pPr marL="355600" marR="1468120" indent="-342900">
              <a:lnSpc>
                <a:spcPct val="100000"/>
              </a:lnSpc>
              <a:spcBef>
                <a:spcPts val="575"/>
              </a:spcBef>
              <a:buFont typeface="Times New Roman"/>
              <a:buChar char="•"/>
              <a:tabLst>
                <a:tab pos="354965" algn="l"/>
                <a:tab pos="355600" algn="l"/>
              </a:tabLst>
            </a:pPr>
            <a:r>
              <a:rPr dirty="0" sz="2400" spc="-10" b="1">
                <a:solidFill>
                  <a:srgbClr val="C00000"/>
                </a:solidFill>
                <a:latin typeface="Times New Roman"/>
                <a:cs typeface="Times New Roman"/>
              </a:rPr>
              <a:t>Анализирати </a:t>
            </a:r>
            <a:r>
              <a:rPr dirty="0" sz="2400" spc="-5" b="1">
                <a:solidFill>
                  <a:srgbClr val="C00000"/>
                </a:solidFill>
                <a:latin typeface="Times New Roman"/>
                <a:cs typeface="Times New Roman"/>
              </a:rPr>
              <a:t>контактни положај </a:t>
            </a:r>
            <a:r>
              <a:rPr dirty="0" sz="2400" b="1">
                <a:solidFill>
                  <a:srgbClr val="C00000"/>
                </a:solidFill>
                <a:latin typeface="Times New Roman"/>
                <a:cs typeface="Times New Roman"/>
              </a:rPr>
              <a:t>зуба </a:t>
            </a:r>
            <a:r>
              <a:rPr dirty="0" sz="2400" spc="-5">
                <a:solidFill>
                  <a:srgbClr val="C00000"/>
                </a:solidFill>
                <a:latin typeface="Times New Roman"/>
                <a:cs typeface="Times New Roman"/>
              </a:rPr>
              <a:t>(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централне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и  ексцентричне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кретње)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и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обратити пажњу на постојање  краниомандибуларних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дисфункција (бол,</a:t>
            </a:r>
            <a:r>
              <a:rPr dirty="0" sz="2400" spc="-70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дискомфор)</a:t>
            </a:r>
            <a:endParaRPr sz="2400">
              <a:latin typeface="Times New Roman"/>
              <a:cs typeface="Times New Roman"/>
            </a:endParaRPr>
          </a:p>
          <a:p>
            <a:pPr marL="355600" marR="96520" indent="-342900">
              <a:lnSpc>
                <a:spcPct val="100000"/>
              </a:lnSpc>
              <a:spcBef>
                <a:spcPts val="580"/>
              </a:spcBef>
              <a:buFont typeface="Times New Roman"/>
              <a:buChar char="•"/>
              <a:tabLst>
                <a:tab pos="354965" algn="l"/>
                <a:tab pos="355600" algn="l"/>
              </a:tabLst>
            </a:pPr>
            <a:r>
              <a:rPr dirty="0" sz="2400" b="1">
                <a:solidFill>
                  <a:srgbClr val="C00000"/>
                </a:solidFill>
                <a:latin typeface="Times New Roman"/>
                <a:cs typeface="Times New Roman"/>
              </a:rPr>
              <a:t>Проверити </a:t>
            </a:r>
            <a:r>
              <a:rPr dirty="0" sz="2400" spc="-5" b="1">
                <a:solidFill>
                  <a:srgbClr val="C00000"/>
                </a:solidFill>
                <a:latin typeface="Times New Roman"/>
                <a:cs typeface="Times New Roman"/>
              </a:rPr>
              <a:t>да ли постоје </a:t>
            </a:r>
            <a:r>
              <a:rPr dirty="0" sz="2400" b="1">
                <a:solidFill>
                  <a:srgbClr val="C00000"/>
                </a:solidFill>
                <a:latin typeface="Times New Roman"/>
                <a:cs typeface="Times New Roman"/>
              </a:rPr>
              <a:t>сметње и </a:t>
            </a:r>
            <a:r>
              <a:rPr dirty="0" sz="2400" spc="-5" b="1">
                <a:solidFill>
                  <a:srgbClr val="C00000"/>
                </a:solidFill>
                <a:latin typeface="Times New Roman"/>
                <a:cs typeface="Times New Roman"/>
              </a:rPr>
              <a:t>превремени </a:t>
            </a:r>
            <a:r>
              <a:rPr dirty="0" sz="2400" spc="-10" b="1">
                <a:solidFill>
                  <a:srgbClr val="C00000"/>
                </a:solidFill>
                <a:latin typeface="Times New Roman"/>
                <a:cs typeface="Times New Roman"/>
              </a:rPr>
              <a:t>контакти </a:t>
            </a:r>
            <a:r>
              <a:rPr dirty="0" sz="2400" spc="-10" b="1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(испливао </a:t>
            </a:r>
            <a:r>
              <a:rPr dirty="0" sz="2400" spc="5">
                <a:solidFill>
                  <a:srgbClr val="3333FF"/>
                </a:solidFill>
                <a:latin typeface="Times New Roman"/>
                <a:cs typeface="Times New Roman"/>
              </a:rPr>
              <a:t>зуб,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неадекватан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испун, круна, мост) у</a:t>
            </a:r>
            <a:r>
              <a:rPr dirty="0" sz="2400" spc="-135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ексцентричним 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кретњама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мандибуле (латеротрузија, протрузија) и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пре 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рестаурације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их</a:t>
            </a:r>
            <a:r>
              <a:rPr dirty="0" sz="2400" spc="-65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отклонити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531358" y="193293"/>
            <a:ext cx="3368675" cy="173228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algn="ctr" marL="12065" marR="5080">
              <a:lnSpc>
                <a:spcPct val="100000"/>
              </a:lnSpc>
              <a:spcBef>
                <a:spcPts val="95"/>
              </a:spcBef>
            </a:pPr>
            <a:r>
              <a:rPr dirty="0" spc="-5">
                <a:solidFill>
                  <a:srgbClr val="6600CC"/>
                </a:solidFill>
              </a:rPr>
              <a:t>Рест</a:t>
            </a:r>
            <a:r>
              <a:rPr dirty="0" spc="-5">
                <a:solidFill>
                  <a:srgbClr val="660033"/>
                </a:solidFill>
              </a:rPr>
              <a:t>ау</a:t>
            </a:r>
            <a:r>
              <a:rPr dirty="0" spc="-5">
                <a:solidFill>
                  <a:srgbClr val="800080"/>
                </a:solidFill>
              </a:rPr>
              <a:t>ра</a:t>
            </a:r>
            <a:r>
              <a:rPr dirty="0" spc="-5">
                <a:solidFill>
                  <a:srgbClr val="9933FF"/>
                </a:solidFill>
              </a:rPr>
              <a:t>ти</a:t>
            </a:r>
            <a:r>
              <a:rPr dirty="0" spc="-5">
                <a:solidFill>
                  <a:srgbClr val="0066FF"/>
                </a:solidFill>
              </a:rPr>
              <a:t>вн</a:t>
            </a:r>
            <a:r>
              <a:rPr dirty="0" spc="-5"/>
              <a:t>а  </a:t>
            </a:r>
            <a:r>
              <a:rPr dirty="0" spc="-10"/>
              <a:t>терапија испунима </a:t>
            </a:r>
            <a:r>
              <a:rPr dirty="0" spc="-5"/>
              <a:t>–  </a:t>
            </a:r>
            <a:r>
              <a:rPr dirty="0" spc="-10"/>
              <a:t>иреверзибилна  </a:t>
            </a:r>
            <a:r>
              <a:rPr dirty="0" spc="-5"/>
              <a:t>оклузална</a:t>
            </a:r>
            <a:r>
              <a:rPr dirty="0" spc="-35"/>
              <a:t> </a:t>
            </a:r>
            <a:r>
              <a:rPr dirty="0" spc="-5"/>
              <a:t>терапија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8739" y="22352"/>
            <a:ext cx="5295265" cy="683005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00"/>
              </a:spcBef>
              <a:buChar char="•"/>
              <a:tabLst>
                <a:tab pos="354965" algn="l"/>
                <a:tab pos="355600" algn="l"/>
              </a:tabLst>
            </a:pP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Основни циљ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рестаурације</a:t>
            </a:r>
            <a:r>
              <a:rPr dirty="0" sz="2400" spc="-50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је</a:t>
            </a:r>
            <a:endParaRPr sz="2400">
              <a:latin typeface="Times New Roman"/>
              <a:cs typeface="Times New Roman"/>
            </a:endParaRPr>
          </a:p>
          <a:p>
            <a:pPr marL="355600" marR="5080">
              <a:lnSpc>
                <a:spcPct val="100000"/>
              </a:lnSpc>
            </a:pP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остваривање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оригиналног</a:t>
            </a:r>
            <a:r>
              <a:rPr dirty="0" sz="2400" spc="-25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анатомског  облика </a:t>
            </a:r>
            <a:r>
              <a:rPr dirty="0" sz="2400" spc="5">
                <a:solidFill>
                  <a:srgbClr val="3333FF"/>
                </a:solidFill>
                <a:latin typeface="Times New Roman"/>
                <a:cs typeface="Times New Roman"/>
              </a:rPr>
              <a:t>зуба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који ће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задовољити</a:t>
            </a:r>
            <a:r>
              <a:rPr dirty="0" sz="2400" spc="-50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и</a:t>
            </a:r>
            <a:endParaRPr sz="2400">
              <a:latin typeface="Times New Roman"/>
              <a:cs typeface="Times New Roman"/>
            </a:endParaRPr>
          </a:p>
          <a:p>
            <a:pPr marL="355600">
              <a:lnSpc>
                <a:spcPct val="100000"/>
              </a:lnSpc>
            </a:pP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естетски и</a:t>
            </a:r>
            <a:r>
              <a:rPr dirty="0" sz="2400" spc="-35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функционално</a:t>
            </a:r>
            <a:endParaRPr sz="2400">
              <a:latin typeface="Times New Roman"/>
              <a:cs typeface="Times New Roman"/>
            </a:endParaRPr>
          </a:p>
          <a:p>
            <a:pPr marL="355600" marR="31115" indent="-342900">
              <a:lnSpc>
                <a:spcPct val="100000"/>
              </a:lnSpc>
              <a:spcBef>
                <a:spcPts val="575"/>
              </a:spcBef>
              <a:buChar char="•"/>
              <a:tabLst>
                <a:tab pos="354965" algn="l"/>
                <a:tab pos="355600" algn="l"/>
              </a:tabLst>
            </a:pP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Најчешћи проблеми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у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рестауративној  процедури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су :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недовољно</a:t>
            </a:r>
            <a:r>
              <a:rPr dirty="0" sz="2400" spc="-45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и</a:t>
            </a:r>
            <a:endParaRPr sz="2400">
              <a:latin typeface="Times New Roman"/>
              <a:cs typeface="Times New Roman"/>
            </a:endParaRPr>
          </a:p>
          <a:p>
            <a:pPr marL="355600" marR="396875">
              <a:lnSpc>
                <a:spcPct val="100000"/>
              </a:lnSpc>
              <a:spcBef>
                <a:spcPts val="5"/>
              </a:spcBef>
            </a:pP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неадекватно или прекомерено 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обликовање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оклузалне површине,  неадекватно формирање</a:t>
            </a:r>
            <a:r>
              <a:rPr dirty="0" sz="2400" spc="-35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контаката</a:t>
            </a:r>
            <a:endParaRPr sz="2400">
              <a:latin typeface="Times New Roman"/>
              <a:cs typeface="Times New Roman"/>
            </a:endParaRPr>
          </a:p>
          <a:p>
            <a:pPr marL="355600" marR="203200" indent="-342900">
              <a:lnSpc>
                <a:spcPct val="100000"/>
              </a:lnSpc>
              <a:spcBef>
                <a:spcPts val="575"/>
              </a:spcBef>
              <a:buChar char="•"/>
              <a:tabLst>
                <a:tab pos="354965" algn="l"/>
                <a:tab pos="355600" algn="l"/>
              </a:tabLst>
            </a:pP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Рестаурација </a:t>
            </a:r>
            <a:r>
              <a:rPr dirty="0" sz="2400" spc="5">
                <a:solidFill>
                  <a:srgbClr val="3333FF"/>
                </a:solidFill>
                <a:latin typeface="Times New Roman"/>
                <a:cs typeface="Times New Roman"/>
              </a:rPr>
              <a:t>зуба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се може урадити </a:t>
            </a:r>
            <a:r>
              <a:rPr dirty="0" sz="240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dirty="0" sz="2400" spc="-5">
                <a:solidFill>
                  <a:srgbClr val="C00000"/>
                </a:solidFill>
                <a:latin typeface="Times New Roman"/>
                <a:cs typeface="Times New Roman"/>
              </a:rPr>
              <a:t>ливеним испунима, </a:t>
            </a:r>
            <a:r>
              <a:rPr dirty="0" sz="2400">
                <a:solidFill>
                  <a:srgbClr val="C00000"/>
                </a:solidFill>
                <a:latin typeface="Times New Roman"/>
                <a:cs typeface="Times New Roman"/>
              </a:rPr>
              <a:t>амалгамима </a:t>
            </a:r>
            <a:r>
              <a:rPr dirty="0" sz="2400" spc="-5">
                <a:solidFill>
                  <a:srgbClr val="C00000"/>
                </a:solidFill>
                <a:latin typeface="Times New Roman"/>
                <a:cs typeface="Times New Roman"/>
              </a:rPr>
              <a:t>или  </a:t>
            </a:r>
            <a:r>
              <a:rPr dirty="0" sz="2400">
                <a:solidFill>
                  <a:srgbClr val="C00000"/>
                </a:solidFill>
                <a:latin typeface="Times New Roman"/>
                <a:cs typeface="Times New Roman"/>
              </a:rPr>
              <a:t>композитима</a:t>
            </a:r>
            <a:endParaRPr sz="2400">
              <a:latin typeface="Times New Roman"/>
              <a:cs typeface="Times New Roman"/>
            </a:endParaRPr>
          </a:p>
          <a:p>
            <a:pPr marL="355600" marR="368300" indent="-342900">
              <a:lnSpc>
                <a:spcPct val="100000"/>
              </a:lnSpc>
              <a:spcBef>
                <a:spcPts val="580"/>
              </a:spcBef>
              <a:buChar char="•"/>
              <a:tabLst>
                <a:tab pos="354965" algn="l"/>
                <a:tab pos="355600" algn="l"/>
              </a:tabLst>
            </a:pP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Терапеут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има најмање проблема</a:t>
            </a:r>
            <a:r>
              <a:rPr dirty="0" sz="2400" spc="-95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са 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индиректним испунима,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јер се они 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израђују по свим гнатолошким  принципима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и са</a:t>
            </a:r>
            <a:r>
              <a:rPr dirty="0" sz="2400" spc="-15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правилно</a:t>
            </a:r>
            <a:endParaRPr sz="2400">
              <a:latin typeface="Times New Roman"/>
              <a:cs typeface="Times New Roman"/>
            </a:endParaRPr>
          </a:p>
          <a:p>
            <a:pPr marL="355600" marR="1678939">
              <a:lnSpc>
                <a:spcPct val="100000"/>
              </a:lnSpc>
            </a:pP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формираном</a:t>
            </a:r>
            <a:r>
              <a:rPr dirty="0" sz="2400" spc="-70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оклузалном  морфологијом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500751" y="2214626"/>
            <a:ext cx="3643248" cy="225894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5429250" y="4571997"/>
            <a:ext cx="3714749" cy="228599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911085" y="94614"/>
            <a:ext cx="2108835" cy="148971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algn="ctr" marL="12065" marR="5080">
              <a:lnSpc>
                <a:spcPct val="100000"/>
              </a:lnSpc>
              <a:spcBef>
                <a:spcPts val="100"/>
              </a:spcBef>
            </a:pPr>
            <a:r>
              <a:rPr dirty="0" sz="3200">
                <a:solidFill>
                  <a:srgbClr val="6600CC"/>
                </a:solidFill>
              </a:rPr>
              <a:t>Рес</a:t>
            </a:r>
            <a:r>
              <a:rPr dirty="0" sz="3200" spc="5">
                <a:solidFill>
                  <a:srgbClr val="6600CC"/>
                </a:solidFill>
              </a:rPr>
              <a:t>т</a:t>
            </a:r>
            <a:r>
              <a:rPr dirty="0" sz="3200" spc="5">
                <a:solidFill>
                  <a:srgbClr val="660033"/>
                </a:solidFill>
              </a:rPr>
              <a:t>ау</a:t>
            </a:r>
            <a:r>
              <a:rPr dirty="0" sz="3200" spc="-10">
                <a:solidFill>
                  <a:srgbClr val="800080"/>
                </a:solidFill>
              </a:rPr>
              <a:t>р</a:t>
            </a:r>
            <a:r>
              <a:rPr dirty="0" sz="3200" spc="5">
                <a:solidFill>
                  <a:srgbClr val="800080"/>
                </a:solidFill>
              </a:rPr>
              <a:t>а</a:t>
            </a:r>
            <a:r>
              <a:rPr dirty="0" sz="3200" spc="-5">
                <a:solidFill>
                  <a:srgbClr val="9933FF"/>
                </a:solidFill>
              </a:rPr>
              <a:t>ти  </a:t>
            </a:r>
            <a:r>
              <a:rPr dirty="0" sz="3200">
                <a:solidFill>
                  <a:srgbClr val="0066FF"/>
                </a:solidFill>
              </a:rPr>
              <a:t>вн</a:t>
            </a:r>
            <a:r>
              <a:rPr dirty="0" sz="3200"/>
              <a:t>а  </a:t>
            </a:r>
            <a:r>
              <a:rPr dirty="0" sz="3200" spc="-5"/>
              <a:t>терапија</a:t>
            </a:r>
            <a:endParaRPr sz="3200"/>
          </a:p>
        </p:txBody>
      </p:sp>
      <p:sp>
        <p:nvSpPr>
          <p:cNvPr id="3" name="object 3"/>
          <p:cNvSpPr txBox="1"/>
          <p:nvPr/>
        </p:nvSpPr>
        <p:spPr>
          <a:xfrm>
            <a:off x="6900418" y="2045588"/>
            <a:ext cx="2129155" cy="1977389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ctr" marL="12700" marR="5080">
              <a:lnSpc>
                <a:spcPct val="100000"/>
              </a:lnSpc>
              <a:spcBef>
                <a:spcPts val="105"/>
              </a:spcBef>
            </a:pPr>
            <a:r>
              <a:rPr dirty="0" sz="3200" spc="-5" b="1">
                <a:solidFill>
                  <a:srgbClr val="6600FF"/>
                </a:solidFill>
                <a:latin typeface="Times New Roman"/>
                <a:cs typeface="Times New Roman"/>
              </a:rPr>
              <a:t>иреверзиби  </a:t>
            </a:r>
            <a:r>
              <a:rPr dirty="0" sz="3200" spc="-5" b="1">
                <a:solidFill>
                  <a:srgbClr val="6600FF"/>
                </a:solidFill>
                <a:latin typeface="Times New Roman"/>
                <a:cs typeface="Times New Roman"/>
              </a:rPr>
              <a:t>лна  </a:t>
            </a:r>
            <a:r>
              <a:rPr dirty="0" sz="3200" b="1">
                <a:solidFill>
                  <a:srgbClr val="6600FF"/>
                </a:solidFill>
                <a:latin typeface="Times New Roman"/>
                <a:cs typeface="Times New Roman"/>
              </a:rPr>
              <a:t>оклузална  </a:t>
            </a:r>
            <a:r>
              <a:rPr dirty="0" sz="3200" spc="-5" b="1">
                <a:solidFill>
                  <a:srgbClr val="6600FF"/>
                </a:solidFill>
                <a:latin typeface="Times New Roman"/>
                <a:cs typeface="Times New Roman"/>
              </a:rPr>
              <a:t>терапија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8739" y="22352"/>
            <a:ext cx="5887085" cy="15621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55600" marR="5080" indent="-342900">
              <a:lnSpc>
                <a:spcPct val="100000"/>
              </a:lnSpc>
              <a:spcBef>
                <a:spcPts val="100"/>
              </a:spcBef>
              <a:buChar char="•"/>
              <a:tabLst>
                <a:tab pos="354965" algn="l"/>
                <a:tab pos="355600" algn="l"/>
              </a:tabLst>
            </a:pP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Некада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је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потребно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испуне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преобликовати  селективним</a:t>
            </a:r>
            <a:r>
              <a:rPr dirty="0" sz="2400" spc="-10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брушењем</a:t>
            </a:r>
            <a:endParaRPr sz="2400">
              <a:latin typeface="Times New Roman"/>
              <a:cs typeface="Times New Roman"/>
            </a:endParaRPr>
          </a:p>
          <a:p>
            <a:pPr marL="355600" marR="564515" indent="-342900">
              <a:lnSpc>
                <a:spcPct val="100000"/>
              </a:lnSpc>
              <a:spcBef>
                <a:spcPts val="575"/>
              </a:spcBef>
              <a:buFont typeface="Times New Roman"/>
              <a:buChar char="•"/>
              <a:tabLst>
                <a:tab pos="354965" algn="l"/>
                <a:tab pos="355600" algn="l"/>
              </a:tabLst>
            </a:pPr>
            <a:r>
              <a:rPr dirty="0" sz="2400" spc="-5" b="1">
                <a:solidFill>
                  <a:srgbClr val="C00000"/>
                </a:solidFill>
                <a:latin typeface="Times New Roman"/>
                <a:cs typeface="Times New Roman"/>
              </a:rPr>
              <a:t>Селективно </a:t>
            </a:r>
            <a:r>
              <a:rPr dirty="0" sz="2400" b="1">
                <a:solidFill>
                  <a:srgbClr val="C00000"/>
                </a:solidFill>
                <a:latin typeface="Times New Roman"/>
                <a:cs typeface="Times New Roman"/>
              </a:rPr>
              <a:t>брушење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је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циљано  преобликовање оклузалних</a:t>
            </a:r>
            <a:r>
              <a:rPr dirty="0" sz="2400" spc="-60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површина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21640" y="1456689"/>
            <a:ext cx="8609965" cy="85915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ts val="3760"/>
              </a:lnSpc>
              <a:spcBef>
                <a:spcPts val="105"/>
              </a:spcBef>
            </a:pP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рестаурисаних </a:t>
            </a:r>
            <a:r>
              <a:rPr dirty="0" sz="2400" spc="5">
                <a:solidFill>
                  <a:srgbClr val="3333FF"/>
                </a:solidFill>
                <a:latin typeface="Times New Roman"/>
                <a:cs typeface="Times New Roman"/>
              </a:rPr>
              <a:t>зуба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да би се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поправио контактни </a:t>
            </a:r>
            <a:r>
              <a:rPr dirty="0" baseline="-13888" sz="4800" b="1">
                <a:solidFill>
                  <a:srgbClr val="6600FF"/>
                </a:solidFill>
                <a:latin typeface="Times New Roman"/>
                <a:cs typeface="Times New Roman"/>
              </a:rPr>
              <a:t>испунима</a:t>
            </a:r>
            <a:r>
              <a:rPr dirty="0" baseline="-13888" sz="4800" spc="-719" b="1">
                <a:solidFill>
                  <a:srgbClr val="6600FF"/>
                </a:solidFill>
                <a:latin typeface="Times New Roman"/>
                <a:cs typeface="Times New Roman"/>
              </a:rPr>
              <a:t> </a:t>
            </a:r>
            <a:r>
              <a:rPr dirty="0" baseline="-13888" sz="4800" b="1">
                <a:solidFill>
                  <a:srgbClr val="6600FF"/>
                </a:solidFill>
                <a:latin typeface="Times New Roman"/>
                <a:cs typeface="Times New Roman"/>
              </a:rPr>
              <a:t>–</a:t>
            </a:r>
            <a:endParaRPr baseline="-13888" sz="4800">
              <a:latin typeface="Times New Roman"/>
              <a:cs typeface="Times New Roman"/>
            </a:endParaRPr>
          </a:p>
          <a:p>
            <a:pPr marL="12700">
              <a:lnSpc>
                <a:spcPts val="2800"/>
              </a:lnSpc>
            </a:pP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однос у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завршном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оклузалном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положају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и</a:t>
            </a:r>
            <a:r>
              <a:rPr dirty="0" sz="2400" spc="-35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при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355600" marR="57150">
              <a:lnSpc>
                <a:spcPct val="100000"/>
              </a:lnSpc>
              <a:spcBef>
                <a:spcPts val="100"/>
              </a:spcBef>
            </a:pPr>
            <a:r>
              <a:rPr dirty="0" spc="-5"/>
              <a:t>контактним </a:t>
            </a:r>
            <a:r>
              <a:rPr dirty="0"/>
              <a:t>кретањима мандибуле </a:t>
            </a:r>
            <a:r>
              <a:rPr dirty="0" spc="-5"/>
              <a:t>или </a:t>
            </a:r>
            <a:r>
              <a:rPr dirty="0"/>
              <a:t>да би се  </a:t>
            </a:r>
            <a:r>
              <a:rPr dirty="0" spc="5"/>
              <a:t>зуб </a:t>
            </a:r>
            <a:r>
              <a:rPr dirty="0" spc="-5"/>
              <a:t>припремио за неки </a:t>
            </a:r>
            <a:r>
              <a:rPr dirty="0"/>
              <a:t>други облик </a:t>
            </a:r>
            <a:r>
              <a:rPr dirty="0" spc="-5"/>
              <a:t>оклузалне  </a:t>
            </a:r>
            <a:r>
              <a:rPr dirty="0"/>
              <a:t>терапије- оклузални</a:t>
            </a:r>
            <a:r>
              <a:rPr dirty="0" spc="-45"/>
              <a:t> </a:t>
            </a:r>
            <a:r>
              <a:rPr dirty="0" spc="-5"/>
              <a:t>наслон</a:t>
            </a:r>
          </a:p>
          <a:p>
            <a:pPr marL="355600" marR="5080" indent="-342900">
              <a:lnSpc>
                <a:spcPct val="100000"/>
              </a:lnSpc>
              <a:spcBef>
                <a:spcPts val="575"/>
              </a:spcBef>
              <a:buChar char="•"/>
              <a:tabLst>
                <a:tab pos="354965" algn="l"/>
                <a:tab pos="355600" algn="l"/>
              </a:tabLst>
            </a:pPr>
            <a:r>
              <a:rPr dirty="0"/>
              <a:t>За анализу </a:t>
            </a:r>
            <a:r>
              <a:rPr dirty="0" spc="-5"/>
              <a:t>оклузалних контаката </a:t>
            </a:r>
            <a:r>
              <a:rPr dirty="0"/>
              <a:t>користе се  разни оклузални маркери : </a:t>
            </a:r>
            <a:r>
              <a:rPr dirty="0" spc="-5"/>
              <a:t>артикулациони  папир, </a:t>
            </a:r>
            <a:r>
              <a:rPr dirty="0"/>
              <a:t>оклузалне </a:t>
            </a:r>
            <a:r>
              <a:rPr dirty="0" spc="-5"/>
              <a:t>фолије, траке </a:t>
            </a:r>
            <a:r>
              <a:rPr dirty="0"/>
              <a:t>разних </a:t>
            </a:r>
            <a:r>
              <a:rPr dirty="0" spc="-5"/>
              <a:t>дебљина  </a:t>
            </a:r>
            <a:r>
              <a:rPr dirty="0"/>
              <a:t>са </a:t>
            </a:r>
            <a:r>
              <a:rPr dirty="0" spc="-5"/>
              <a:t>држачима, воштане фолије, фолије </a:t>
            </a:r>
            <a:r>
              <a:rPr dirty="0"/>
              <a:t>од  </a:t>
            </a:r>
            <a:r>
              <a:rPr dirty="0" spc="-5"/>
              <a:t>пластичних </a:t>
            </a:r>
            <a:r>
              <a:rPr dirty="0"/>
              <a:t>материјала, компјутерска</a:t>
            </a:r>
            <a:r>
              <a:rPr dirty="0" spc="-100"/>
              <a:t> </a:t>
            </a:r>
            <a:r>
              <a:rPr dirty="0"/>
              <a:t>анализа</a:t>
            </a:r>
          </a:p>
          <a:p>
            <a:pPr marL="355600">
              <a:lnSpc>
                <a:spcPct val="100000"/>
              </a:lnSpc>
              <a:spcBef>
                <a:spcPts val="5"/>
              </a:spcBef>
            </a:pPr>
            <a:r>
              <a:rPr dirty="0" spc="-5"/>
              <a:t>контаката </a:t>
            </a:r>
            <a:r>
              <a:rPr dirty="0"/>
              <a:t>путем T-Scan</a:t>
            </a:r>
            <a:r>
              <a:rPr dirty="0" spc="-60"/>
              <a:t> </a:t>
            </a:r>
            <a:r>
              <a:rPr dirty="0"/>
              <a:t>система</a:t>
            </a:r>
          </a:p>
          <a:p>
            <a:pPr algn="just" marL="355600" marR="609600" indent="-342900">
              <a:lnSpc>
                <a:spcPct val="100000"/>
              </a:lnSpc>
              <a:spcBef>
                <a:spcPts val="575"/>
              </a:spcBef>
              <a:buChar char="•"/>
              <a:tabLst>
                <a:tab pos="355600" algn="l"/>
              </a:tabLst>
            </a:pPr>
            <a:r>
              <a:rPr dirty="0" spc="-5"/>
              <a:t>Површине </a:t>
            </a:r>
            <a:r>
              <a:rPr dirty="0" spc="5"/>
              <a:t>зуба </a:t>
            </a:r>
            <a:r>
              <a:rPr dirty="0" spc="-5"/>
              <a:t>треба </a:t>
            </a:r>
            <a:r>
              <a:rPr dirty="0"/>
              <a:t>да </a:t>
            </a:r>
            <a:r>
              <a:rPr dirty="0" spc="5"/>
              <a:t>буду </a:t>
            </a:r>
            <a:r>
              <a:rPr dirty="0"/>
              <a:t>осушене </a:t>
            </a:r>
            <a:r>
              <a:rPr dirty="0" spc="-5"/>
              <a:t>пре  уношења </a:t>
            </a:r>
            <a:r>
              <a:rPr dirty="0"/>
              <a:t>маркера и </a:t>
            </a:r>
            <a:r>
              <a:rPr dirty="0" spc="-5"/>
              <a:t>неопходно </a:t>
            </a:r>
            <a:r>
              <a:rPr dirty="0"/>
              <a:t>је</a:t>
            </a:r>
            <a:r>
              <a:rPr dirty="0" spc="-120"/>
              <a:t> </a:t>
            </a:r>
            <a:r>
              <a:rPr dirty="0" spc="-5"/>
              <a:t>правилно  </a:t>
            </a:r>
            <a:r>
              <a:rPr dirty="0"/>
              <a:t>тумачење </a:t>
            </a:r>
            <a:r>
              <a:rPr dirty="0" spc="-5"/>
              <a:t>оклузалних</a:t>
            </a:r>
            <a:r>
              <a:rPr dirty="0" spc="-65"/>
              <a:t> </a:t>
            </a:r>
            <a:r>
              <a:rPr dirty="0" spc="-5"/>
              <a:t>контаката</a:t>
            </a:r>
          </a:p>
        </p:txBody>
      </p:sp>
      <p:sp>
        <p:nvSpPr>
          <p:cNvPr id="7" name="object 7"/>
          <p:cNvSpPr/>
          <p:nvPr/>
        </p:nvSpPr>
        <p:spPr>
          <a:xfrm>
            <a:off x="6786626" y="4214874"/>
            <a:ext cx="2357373" cy="264312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636015" rIns="0" bIns="0" rtlCol="0" vert="horz">
            <a:spAutoFit/>
          </a:bodyPr>
          <a:lstStyle/>
          <a:p>
            <a:pPr algn="ctr" marL="4931410">
              <a:lnSpc>
                <a:spcPct val="100000"/>
              </a:lnSpc>
              <a:spcBef>
                <a:spcPts val="100"/>
              </a:spcBef>
            </a:pPr>
            <a:r>
              <a:rPr dirty="0" sz="3600"/>
              <a:t>Оклузија</a:t>
            </a:r>
            <a:r>
              <a:rPr dirty="0" sz="3600" spc="-25"/>
              <a:t> </a:t>
            </a:r>
            <a:r>
              <a:rPr dirty="0" sz="3600"/>
              <a:t>у</a:t>
            </a:r>
            <a:endParaRPr sz="3600"/>
          </a:p>
          <a:p>
            <a:pPr algn="ctr" marL="4931410">
              <a:lnSpc>
                <a:spcPct val="100000"/>
              </a:lnSpc>
            </a:pPr>
            <a:r>
              <a:rPr dirty="0" sz="3600" spc="-5"/>
              <a:t>стоматологији</a:t>
            </a:r>
            <a:endParaRPr sz="3600"/>
          </a:p>
        </p:txBody>
      </p:sp>
      <p:sp>
        <p:nvSpPr>
          <p:cNvPr id="3" name="object 3"/>
          <p:cNvSpPr txBox="1"/>
          <p:nvPr/>
        </p:nvSpPr>
        <p:spPr>
          <a:xfrm>
            <a:off x="78739" y="22352"/>
            <a:ext cx="4174490" cy="668400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55600" marR="763905" indent="-342900">
              <a:lnSpc>
                <a:spcPct val="100000"/>
              </a:lnSpc>
              <a:spcBef>
                <a:spcPts val="100"/>
              </a:spcBef>
              <a:buChar char="•"/>
              <a:tabLst>
                <a:tab pos="354965" algn="l"/>
                <a:tab pos="355600" algn="l"/>
              </a:tabLst>
            </a:pPr>
            <a:r>
              <a:rPr dirty="0" sz="2400" spc="-5">
                <a:solidFill>
                  <a:srgbClr val="0000CC"/>
                </a:solidFill>
                <a:latin typeface="Times New Roman"/>
                <a:cs typeface="Times New Roman"/>
              </a:rPr>
              <a:t>Функцијски контакт </a:t>
            </a:r>
            <a:r>
              <a:rPr dirty="0" sz="2400">
                <a:solidFill>
                  <a:srgbClr val="0000CC"/>
                </a:solidFill>
                <a:latin typeface="Times New Roman"/>
                <a:cs typeface="Times New Roman"/>
              </a:rPr>
              <a:t>је  различит </a:t>
            </a:r>
            <a:r>
              <a:rPr dirty="0" sz="2400" spc="-5">
                <a:solidFill>
                  <a:srgbClr val="0000CC"/>
                </a:solidFill>
                <a:latin typeface="Times New Roman"/>
                <a:cs typeface="Times New Roman"/>
              </a:rPr>
              <a:t>на предњим</a:t>
            </a:r>
            <a:r>
              <a:rPr dirty="0" sz="2400" spc="-9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0000CC"/>
                </a:solidFill>
                <a:latin typeface="Times New Roman"/>
                <a:cs typeface="Times New Roman"/>
              </a:rPr>
              <a:t>и  задњим зубима,</a:t>
            </a:r>
            <a:r>
              <a:rPr dirty="0" sz="2400" spc="-45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0000CC"/>
                </a:solidFill>
                <a:latin typeface="Times New Roman"/>
                <a:cs typeface="Times New Roman"/>
              </a:rPr>
              <a:t>у</a:t>
            </a:r>
            <a:endParaRPr sz="2400">
              <a:latin typeface="Times New Roman"/>
              <a:cs typeface="Times New Roman"/>
            </a:endParaRPr>
          </a:p>
          <a:p>
            <a:pPr marL="355600">
              <a:lnSpc>
                <a:spcPct val="100000"/>
              </a:lnSpc>
            </a:pPr>
            <a:r>
              <a:rPr dirty="0" sz="2400" spc="-5">
                <a:solidFill>
                  <a:srgbClr val="0000CC"/>
                </a:solidFill>
                <a:latin typeface="Times New Roman"/>
                <a:cs typeface="Times New Roman"/>
              </a:rPr>
              <a:t>максималној</a:t>
            </a:r>
            <a:endParaRPr sz="2400">
              <a:latin typeface="Times New Roman"/>
              <a:cs typeface="Times New Roman"/>
            </a:endParaRPr>
          </a:p>
          <a:p>
            <a:pPr algn="just" marL="355600" marR="5080">
              <a:lnSpc>
                <a:spcPct val="100000"/>
              </a:lnSpc>
            </a:pPr>
            <a:r>
              <a:rPr dirty="0" sz="2400" spc="-5">
                <a:solidFill>
                  <a:srgbClr val="0000CC"/>
                </a:solidFill>
                <a:latin typeface="Times New Roman"/>
                <a:cs typeface="Times New Roman"/>
              </a:rPr>
              <a:t>интеркуспидацији не постоји  контакт на предњим </a:t>
            </a:r>
            <a:r>
              <a:rPr dirty="0" sz="2400">
                <a:solidFill>
                  <a:srgbClr val="0000CC"/>
                </a:solidFill>
                <a:latin typeface="Times New Roman"/>
                <a:cs typeface="Times New Roman"/>
              </a:rPr>
              <a:t>зубима,  </a:t>
            </a:r>
            <a:r>
              <a:rPr dirty="0" sz="2400" spc="-5">
                <a:solidFill>
                  <a:srgbClr val="0000CC"/>
                </a:solidFill>
                <a:latin typeface="Times New Roman"/>
                <a:cs typeface="Times New Roman"/>
              </a:rPr>
              <a:t>већ </a:t>
            </a:r>
            <a:r>
              <a:rPr dirty="0" sz="2400">
                <a:solidFill>
                  <a:srgbClr val="0000CC"/>
                </a:solidFill>
                <a:latin typeface="Times New Roman"/>
                <a:cs typeface="Times New Roman"/>
              </a:rPr>
              <a:t>се </a:t>
            </a:r>
            <a:r>
              <a:rPr dirty="0" sz="2400" spc="-5">
                <a:solidFill>
                  <a:srgbClr val="0000CC"/>
                </a:solidFill>
                <a:latin typeface="Times New Roman"/>
                <a:cs typeface="Times New Roman"/>
              </a:rPr>
              <a:t>целокупно вертикално  </a:t>
            </a:r>
            <a:r>
              <a:rPr dirty="0" sz="2400">
                <a:solidFill>
                  <a:srgbClr val="0000CC"/>
                </a:solidFill>
                <a:latin typeface="Times New Roman"/>
                <a:cs typeface="Times New Roman"/>
              </a:rPr>
              <a:t>оптерећење </a:t>
            </a:r>
            <a:r>
              <a:rPr dirty="0" sz="2400" spc="-5">
                <a:solidFill>
                  <a:srgbClr val="0000CC"/>
                </a:solidFill>
                <a:latin typeface="Times New Roman"/>
                <a:cs typeface="Times New Roman"/>
              </a:rPr>
              <a:t>преноси</a:t>
            </a:r>
            <a:r>
              <a:rPr dirty="0" sz="2400" spc="-45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dirty="0" sz="2400" spc="-5">
                <a:solidFill>
                  <a:srgbClr val="0000CC"/>
                </a:solidFill>
                <a:latin typeface="Times New Roman"/>
                <a:cs typeface="Times New Roman"/>
              </a:rPr>
              <a:t>на</a:t>
            </a:r>
            <a:endParaRPr sz="2400">
              <a:latin typeface="Times New Roman"/>
              <a:cs typeface="Times New Roman"/>
            </a:endParaRPr>
          </a:p>
          <a:p>
            <a:pPr marL="355600" marR="158750">
              <a:lnSpc>
                <a:spcPct val="100000"/>
              </a:lnSpc>
              <a:spcBef>
                <a:spcPts val="5"/>
              </a:spcBef>
            </a:pPr>
            <a:r>
              <a:rPr dirty="0" sz="2400">
                <a:solidFill>
                  <a:srgbClr val="0000CC"/>
                </a:solidFill>
                <a:latin typeface="Times New Roman"/>
                <a:cs typeface="Times New Roman"/>
              </a:rPr>
              <a:t>бочне </a:t>
            </a:r>
            <a:r>
              <a:rPr dirty="0" sz="2400" spc="5">
                <a:solidFill>
                  <a:srgbClr val="0000CC"/>
                </a:solidFill>
                <a:latin typeface="Times New Roman"/>
                <a:cs typeface="Times New Roman"/>
              </a:rPr>
              <a:t>зубе </a:t>
            </a:r>
            <a:r>
              <a:rPr dirty="0" sz="2400">
                <a:solidFill>
                  <a:srgbClr val="0000CC"/>
                </a:solidFill>
                <a:latin typeface="Times New Roman"/>
                <a:cs typeface="Times New Roman"/>
              </a:rPr>
              <a:t>чији је</a:t>
            </a:r>
            <a:r>
              <a:rPr dirty="0" sz="2400" spc="-15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dirty="0" sz="2400" spc="-5">
                <a:solidFill>
                  <a:srgbClr val="0000CC"/>
                </a:solidFill>
                <a:latin typeface="Times New Roman"/>
                <a:cs typeface="Times New Roman"/>
              </a:rPr>
              <a:t>потпорни  </a:t>
            </a:r>
            <a:r>
              <a:rPr dirty="0" sz="2400">
                <a:solidFill>
                  <a:srgbClr val="0000CC"/>
                </a:solidFill>
                <a:latin typeface="Times New Roman"/>
                <a:cs typeface="Times New Roman"/>
              </a:rPr>
              <a:t>апарат </a:t>
            </a:r>
            <a:r>
              <a:rPr dirty="0" sz="2400" spc="-5">
                <a:solidFill>
                  <a:srgbClr val="0000CC"/>
                </a:solidFill>
                <a:latin typeface="Times New Roman"/>
                <a:cs typeface="Times New Roman"/>
              </a:rPr>
              <a:t>томе </a:t>
            </a:r>
            <a:r>
              <a:rPr dirty="0" sz="2400">
                <a:solidFill>
                  <a:srgbClr val="0000CC"/>
                </a:solidFill>
                <a:latin typeface="Times New Roman"/>
                <a:cs typeface="Times New Roman"/>
              </a:rPr>
              <a:t>и </a:t>
            </a:r>
            <a:r>
              <a:rPr dirty="0" sz="2400" spc="-5">
                <a:solidFill>
                  <a:srgbClr val="0000CC"/>
                </a:solidFill>
                <a:latin typeface="Times New Roman"/>
                <a:cs typeface="Times New Roman"/>
              </a:rPr>
              <a:t>прилагођен  тако </a:t>
            </a:r>
            <a:r>
              <a:rPr dirty="0" sz="2400">
                <a:solidFill>
                  <a:srgbClr val="0000CC"/>
                </a:solidFill>
                <a:latin typeface="Times New Roman"/>
                <a:cs typeface="Times New Roman"/>
              </a:rPr>
              <a:t>да они </a:t>
            </a:r>
            <a:r>
              <a:rPr dirty="0" sz="2400" spc="-5">
                <a:solidFill>
                  <a:srgbClr val="0000CC"/>
                </a:solidFill>
                <a:latin typeface="Times New Roman"/>
                <a:cs typeface="Times New Roman"/>
              </a:rPr>
              <a:t>имају највећу  </a:t>
            </a:r>
            <a:r>
              <a:rPr dirty="0" sz="2400">
                <a:solidFill>
                  <a:srgbClr val="0000CC"/>
                </a:solidFill>
                <a:latin typeface="Times New Roman"/>
                <a:cs typeface="Times New Roman"/>
              </a:rPr>
              <a:t>улогу у </a:t>
            </a:r>
            <a:r>
              <a:rPr dirty="0" sz="2400" spc="-5">
                <a:solidFill>
                  <a:srgbClr val="0000CC"/>
                </a:solidFill>
                <a:latin typeface="Times New Roman"/>
                <a:cs typeface="Times New Roman"/>
              </a:rPr>
              <a:t>процесу</a:t>
            </a:r>
            <a:r>
              <a:rPr dirty="0" sz="2400" spc="-7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dirty="0" sz="2400" spc="-5">
                <a:solidFill>
                  <a:srgbClr val="0000CC"/>
                </a:solidFill>
                <a:latin typeface="Times New Roman"/>
                <a:cs typeface="Times New Roman"/>
              </a:rPr>
              <a:t>жвакања</a:t>
            </a:r>
            <a:endParaRPr sz="2400">
              <a:latin typeface="Times New Roman"/>
              <a:cs typeface="Times New Roman"/>
            </a:endParaRPr>
          </a:p>
          <a:p>
            <a:pPr marL="355600" marR="390525" indent="-342900">
              <a:lnSpc>
                <a:spcPct val="100000"/>
              </a:lnSpc>
              <a:spcBef>
                <a:spcPts val="575"/>
              </a:spcBef>
              <a:buChar char="•"/>
              <a:tabLst>
                <a:tab pos="354965" algn="l"/>
                <a:tab pos="355600" algn="l"/>
              </a:tabLst>
            </a:pPr>
            <a:r>
              <a:rPr dirty="0" sz="2400" spc="-5">
                <a:solidFill>
                  <a:srgbClr val="0000CC"/>
                </a:solidFill>
                <a:latin typeface="Times New Roman"/>
                <a:cs typeface="Times New Roman"/>
              </a:rPr>
              <a:t>Однос </a:t>
            </a:r>
            <a:r>
              <a:rPr dirty="0" sz="2400">
                <a:solidFill>
                  <a:srgbClr val="0000CC"/>
                </a:solidFill>
                <a:latin typeface="Times New Roman"/>
                <a:cs typeface="Times New Roman"/>
              </a:rPr>
              <a:t>бочних </a:t>
            </a:r>
            <a:r>
              <a:rPr dirty="0" sz="2400" spc="5">
                <a:solidFill>
                  <a:srgbClr val="0000CC"/>
                </a:solidFill>
                <a:latin typeface="Times New Roman"/>
                <a:cs typeface="Times New Roman"/>
              </a:rPr>
              <a:t>зуба </a:t>
            </a:r>
            <a:r>
              <a:rPr dirty="0" sz="2400">
                <a:solidFill>
                  <a:srgbClr val="0000CC"/>
                </a:solidFill>
                <a:latin typeface="Times New Roman"/>
                <a:cs typeface="Times New Roman"/>
              </a:rPr>
              <a:t>у  </a:t>
            </a:r>
            <a:r>
              <a:rPr dirty="0" sz="2400" spc="-5">
                <a:solidFill>
                  <a:srgbClr val="0000CC"/>
                </a:solidFill>
                <a:latin typeface="Times New Roman"/>
                <a:cs typeface="Times New Roman"/>
              </a:rPr>
              <a:t>интеркуспалном положају  </a:t>
            </a:r>
            <a:r>
              <a:rPr dirty="0" sz="2400">
                <a:solidFill>
                  <a:srgbClr val="0000CC"/>
                </a:solidFill>
                <a:latin typeface="Times New Roman"/>
                <a:cs typeface="Times New Roman"/>
              </a:rPr>
              <a:t>мандибуле одређен</a:t>
            </a:r>
            <a:r>
              <a:rPr dirty="0" sz="2400" spc="-6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0000CC"/>
                </a:solidFill>
                <a:latin typeface="Times New Roman"/>
                <a:cs typeface="Times New Roman"/>
              </a:rPr>
              <a:t>је</a:t>
            </a:r>
            <a:endParaRPr sz="2400">
              <a:latin typeface="Times New Roman"/>
              <a:cs typeface="Times New Roman"/>
            </a:endParaRPr>
          </a:p>
          <a:p>
            <a:pPr algn="just" marL="355600" marR="35560">
              <a:lnSpc>
                <a:spcPct val="100000"/>
              </a:lnSpc>
              <a:spcBef>
                <a:spcPts val="5"/>
              </a:spcBef>
            </a:pPr>
            <a:r>
              <a:rPr dirty="0" sz="2400" spc="-5">
                <a:solidFill>
                  <a:srgbClr val="0000CC"/>
                </a:solidFill>
                <a:latin typeface="Times New Roman"/>
                <a:cs typeface="Times New Roman"/>
              </a:rPr>
              <a:t>скелетним </a:t>
            </a:r>
            <a:r>
              <a:rPr dirty="0" sz="2400">
                <a:solidFill>
                  <a:srgbClr val="0000CC"/>
                </a:solidFill>
                <a:latin typeface="Times New Roman"/>
                <a:cs typeface="Times New Roman"/>
              </a:rPr>
              <a:t>односом </a:t>
            </a:r>
            <a:r>
              <a:rPr dirty="0" sz="2400" spc="-5">
                <a:solidFill>
                  <a:srgbClr val="0000CC"/>
                </a:solidFill>
                <a:latin typeface="Times New Roman"/>
                <a:cs typeface="Times New Roman"/>
              </a:rPr>
              <a:t>вилица</a:t>
            </a:r>
            <a:r>
              <a:rPr dirty="0" sz="2400" spc="-6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0000CC"/>
                </a:solidFill>
                <a:latin typeface="Times New Roman"/>
                <a:cs typeface="Times New Roman"/>
              </a:rPr>
              <a:t>и  </a:t>
            </a:r>
            <a:r>
              <a:rPr dirty="0" sz="2400" spc="-5">
                <a:solidFill>
                  <a:srgbClr val="0000CC"/>
                </a:solidFill>
                <a:latin typeface="Times New Roman"/>
                <a:cs typeface="Times New Roman"/>
              </a:rPr>
              <a:t>специфичном </a:t>
            </a:r>
            <a:r>
              <a:rPr dirty="0" sz="2400">
                <a:solidFill>
                  <a:srgbClr val="0000CC"/>
                </a:solidFill>
                <a:latin typeface="Times New Roman"/>
                <a:cs typeface="Times New Roman"/>
              </a:rPr>
              <a:t>морфологијом  </a:t>
            </a:r>
            <a:r>
              <a:rPr dirty="0" sz="2400" spc="-5">
                <a:solidFill>
                  <a:srgbClr val="0000CC"/>
                </a:solidFill>
                <a:latin typeface="Times New Roman"/>
                <a:cs typeface="Times New Roman"/>
              </a:rPr>
              <a:t>њихових гризних</a:t>
            </a:r>
            <a:r>
              <a:rPr dirty="0" sz="2400" spc="-3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dirty="0" sz="2400" spc="-5">
                <a:solidFill>
                  <a:srgbClr val="0000CC"/>
                </a:solidFill>
                <a:latin typeface="Times New Roman"/>
                <a:cs typeface="Times New Roman"/>
              </a:rPr>
              <a:t>површина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4572000" y="3071876"/>
            <a:ext cx="4571999" cy="275742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458459" y="456691"/>
            <a:ext cx="3368675" cy="1489710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algn="ctr" marL="12065" marR="5080" indent="-635">
              <a:lnSpc>
                <a:spcPct val="100000"/>
              </a:lnSpc>
              <a:spcBef>
                <a:spcPts val="105"/>
              </a:spcBef>
            </a:pPr>
            <a:r>
              <a:rPr dirty="0" sz="3200"/>
              <a:t>Контактни однос  зуба </a:t>
            </a:r>
            <a:r>
              <a:rPr dirty="0" sz="3200" spc="-5"/>
              <a:t>горње </a:t>
            </a:r>
            <a:r>
              <a:rPr dirty="0" sz="3200"/>
              <a:t>и</a:t>
            </a:r>
            <a:r>
              <a:rPr dirty="0" sz="3200" spc="-105"/>
              <a:t> </a:t>
            </a:r>
            <a:r>
              <a:rPr dirty="0" sz="3200"/>
              <a:t>доње  </a:t>
            </a:r>
            <a:r>
              <a:rPr dirty="0" sz="3200" spc="-5"/>
              <a:t>вилице</a:t>
            </a:r>
            <a:endParaRPr sz="3200"/>
          </a:p>
        </p:txBody>
      </p:sp>
      <p:sp>
        <p:nvSpPr>
          <p:cNvPr id="3" name="object 3"/>
          <p:cNvSpPr txBox="1"/>
          <p:nvPr/>
        </p:nvSpPr>
        <p:spPr>
          <a:xfrm>
            <a:off x="78739" y="22352"/>
            <a:ext cx="3547110" cy="631825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55600" marR="118745" indent="-342900">
              <a:lnSpc>
                <a:spcPct val="100000"/>
              </a:lnSpc>
              <a:spcBef>
                <a:spcPts val="100"/>
              </a:spcBef>
              <a:buChar char="•"/>
              <a:tabLst>
                <a:tab pos="354965" algn="l"/>
                <a:tab pos="355600" algn="l"/>
              </a:tabLst>
            </a:pP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Када се кондили</a:t>
            </a:r>
            <a:r>
              <a:rPr dirty="0" sz="2400" spc="-120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зглоба  доње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вилице налазе</a:t>
            </a:r>
            <a:r>
              <a:rPr dirty="0" sz="2400" spc="-45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у</a:t>
            </a:r>
            <a:endParaRPr sz="2400">
              <a:latin typeface="Times New Roman"/>
              <a:cs typeface="Times New Roman"/>
            </a:endParaRPr>
          </a:p>
          <a:p>
            <a:pPr marL="355600" marR="223520">
              <a:lnSpc>
                <a:spcPct val="100000"/>
              </a:lnSpc>
            </a:pP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свом физиолошки  оптималном</a:t>
            </a:r>
            <a:r>
              <a:rPr dirty="0" sz="2400" spc="-55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положају,  </a:t>
            </a:r>
            <a:r>
              <a:rPr dirty="0" sz="2400" spc="5">
                <a:solidFill>
                  <a:srgbClr val="3333FF"/>
                </a:solidFill>
                <a:latin typeface="Times New Roman"/>
                <a:cs typeface="Times New Roman"/>
              </a:rPr>
              <a:t>зуби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горње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и доње 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вилице треба</a:t>
            </a:r>
            <a:r>
              <a:rPr dirty="0" sz="2400" spc="-15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да</a:t>
            </a:r>
            <a:endParaRPr sz="2400">
              <a:latin typeface="Times New Roman"/>
              <a:cs typeface="Times New Roman"/>
            </a:endParaRPr>
          </a:p>
          <a:p>
            <a:pPr marL="355600">
              <a:lnSpc>
                <a:spcPct val="100000"/>
              </a:lnSpc>
              <a:spcBef>
                <a:spcPts val="5"/>
              </a:spcBef>
            </a:pP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остварују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што већи</a:t>
            </a:r>
            <a:r>
              <a:rPr dirty="0" sz="2400" spc="-70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број</a:t>
            </a:r>
            <a:endParaRPr sz="2400">
              <a:latin typeface="Times New Roman"/>
              <a:cs typeface="Times New Roman"/>
            </a:endParaRPr>
          </a:p>
          <a:p>
            <a:pPr marL="355600">
              <a:lnSpc>
                <a:spcPct val="100000"/>
              </a:lnSpc>
            </a:pP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централних</a:t>
            </a:r>
            <a:r>
              <a:rPr dirty="0" sz="2400" spc="-20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контаката</a:t>
            </a:r>
            <a:endParaRPr sz="2400">
              <a:latin typeface="Times New Roman"/>
              <a:cs typeface="Times New Roman"/>
            </a:endParaRPr>
          </a:p>
          <a:p>
            <a:pPr marL="355600" marR="6350" indent="-342900">
              <a:lnSpc>
                <a:spcPct val="100000"/>
              </a:lnSpc>
              <a:spcBef>
                <a:spcPts val="575"/>
              </a:spcBef>
              <a:buChar char="•"/>
              <a:tabLst>
                <a:tab pos="354965" algn="l"/>
                <a:tab pos="355600" algn="l"/>
              </a:tabLst>
            </a:pP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Овакав оклузални</a:t>
            </a:r>
            <a:r>
              <a:rPr dirty="0" sz="2400" spc="-50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однос  обезбеђује максималну  стабилност оклузије и  оптималну</a:t>
            </a:r>
            <a:endParaRPr sz="2400">
              <a:latin typeface="Times New Roman"/>
              <a:cs typeface="Times New Roman"/>
            </a:endParaRPr>
          </a:p>
          <a:p>
            <a:pPr marL="355600" marR="5080">
              <a:lnSpc>
                <a:spcPct val="100000"/>
              </a:lnSpc>
            </a:pP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дистрибуцију  оптерећења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на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зубе, 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њихова потпорна ткива 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и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темпоромандибуларне 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зглобове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3929126" y="3143186"/>
            <a:ext cx="5214873" cy="304647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458459" y="313689"/>
            <a:ext cx="3368675" cy="148971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algn="ctr" marL="12065" marR="5080" indent="-635">
              <a:lnSpc>
                <a:spcPct val="100000"/>
              </a:lnSpc>
              <a:spcBef>
                <a:spcPts val="100"/>
              </a:spcBef>
            </a:pPr>
            <a:r>
              <a:rPr dirty="0" sz="3200"/>
              <a:t>Контактни однос  зуба </a:t>
            </a:r>
            <a:r>
              <a:rPr dirty="0" sz="3200" spc="-5"/>
              <a:t>горње </a:t>
            </a:r>
            <a:r>
              <a:rPr dirty="0" sz="3200"/>
              <a:t>и</a:t>
            </a:r>
            <a:r>
              <a:rPr dirty="0" sz="3200" spc="-105"/>
              <a:t> </a:t>
            </a:r>
            <a:r>
              <a:rPr dirty="0" sz="3200"/>
              <a:t>доње  </a:t>
            </a:r>
            <a:r>
              <a:rPr dirty="0" sz="3200" spc="-5"/>
              <a:t>вилице</a:t>
            </a:r>
            <a:endParaRPr sz="3200"/>
          </a:p>
        </p:txBody>
      </p:sp>
      <p:sp>
        <p:nvSpPr>
          <p:cNvPr id="3" name="object 3"/>
          <p:cNvSpPr txBox="1"/>
          <p:nvPr/>
        </p:nvSpPr>
        <p:spPr>
          <a:xfrm>
            <a:off x="78739" y="22352"/>
            <a:ext cx="4302125" cy="6757034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55600" marR="536575" indent="-342900">
              <a:lnSpc>
                <a:spcPct val="100000"/>
              </a:lnSpc>
              <a:spcBef>
                <a:spcPts val="100"/>
              </a:spcBef>
              <a:buChar char="•"/>
              <a:tabLst>
                <a:tab pos="354965" algn="l"/>
                <a:tab pos="355600" algn="l"/>
              </a:tabLst>
            </a:pPr>
            <a:r>
              <a:rPr dirty="0" sz="2400" spc="-5">
                <a:solidFill>
                  <a:srgbClr val="C00000"/>
                </a:solidFill>
                <a:latin typeface="Times New Roman"/>
                <a:cs typeface="Times New Roman"/>
              </a:rPr>
              <a:t>Најјачи контакт настаје  између </a:t>
            </a:r>
            <a:r>
              <a:rPr dirty="0" sz="2400">
                <a:solidFill>
                  <a:srgbClr val="C00000"/>
                </a:solidFill>
                <a:latin typeface="Times New Roman"/>
                <a:cs typeface="Times New Roman"/>
              </a:rPr>
              <a:t>букалних</a:t>
            </a:r>
            <a:r>
              <a:rPr dirty="0" sz="2400" spc="-7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dirty="0" sz="2400" spc="-5">
                <a:solidFill>
                  <a:srgbClr val="C00000"/>
                </a:solidFill>
                <a:latin typeface="Times New Roman"/>
                <a:cs typeface="Times New Roman"/>
              </a:rPr>
              <a:t>квржица</a:t>
            </a:r>
            <a:endParaRPr sz="2400">
              <a:latin typeface="Times New Roman"/>
              <a:cs typeface="Times New Roman"/>
            </a:endParaRPr>
          </a:p>
          <a:p>
            <a:pPr marL="355600" marR="5080">
              <a:lnSpc>
                <a:spcPct val="100000"/>
              </a:lnSpc>
            </a:pPr>
            <a:r>
              <a:rPr dirty="0" sz="2400" spc="-5">
                <a:solidFill>
                  <a:srgbClr val="C00000"/>
                </a:solidFill>
                <a:latin typeface="Times New Roman"/>
                <a:cs typeface="Times New Roman"/>
              </a:rPr>
              <a:t>мандибуларних </a:t>
            </a:r>
            <a:r>
              <a:rPr dirty="0" sz="2400">
                <a:solidFill>
                  <a:srgbClr val="C00000"/>
                </a:solidFill>
                <a:latin typeface="Times New Roman"/>
                <a:cs typeface="Times New Roman"/>
              </a:rPr>
              <a:t>бочних </a:t>
            </a:r>
            <a:r>
              <a:rPr dirty="0" sz="2400" spc="5">
                <a:solidFill>
                  <a:srgbClr val="C00000"/>
                </a:solidFill>
                <a:latin typeface="Times New Roman"/>
                <a:cs typeface="Times New Roman"/>
              </a:rPr>
              <a:t>зуба</a:t>
            </a:r>
            <a:r>
              <a:rPr dirty="0" sz="2400" spc="-8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C00000"/>
                </a:solidFill>
                <a:latin typeface="Times New Roman"/>
                <a:cs typeface="Times New Roman"/>
              </a:rPr>
              <a:t>и  </a:t>
            </a:r>
            <a:r>
              <a:rPr dirty="0" sz="2400" spc="-5">
                <a:solidFill>
                  <a:srgbClr val="C00000"/>
                </a:solidFill>
                <a:latin typeface="Times New Roman"/>
                <a:cs typeface="Times New Roman"/>
              </a:rPr>
              <a:t>палатиналних квржица</a:t>
            </a:r>
            <a:endParaRPr sz="2400">
              <a:latin typeface="Times New Roman"/>
              <a:cs typeface="Times New Roman"/>
            </a:endParaRPr>
          </a:p>
          <a:p>
            <a:pPr marL="355600">
              <a:lnSpc>
                <a:spcPct val="100000"/>
              </a:lnSpc>
            </a:pPr>
            <a:r>
              <a:rPr dirty="0" sz="2400">
                <a:solidFill>
                  <a:srgbClr val="C00000"/>
                </a:solidFill>
                <a:latin typeface="Times New Roman"/>
                <a:cs typeface="Times New Roman"/>
              </a:rPr>
              <a:t>максиларних</a:t>
            </a:r>
            <a:r>
              <a:rPr dirty="0" sz="2400" spc="-25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dirty="0" sz="2400" spc="5">
                <a:solidFill>
                  <a:srgbClr val="C00000"/>
                </a:solidFill>
                <a:latin typeface="Times New Roman"/>
                <a:cs typeface="Times New Roman"/>
              </a:rPr>
              <a:t>зуба</a:t>
            </a:r>
            <a:endParaRPr sz="24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575"/>
              </a:spcBef>
              <a:buChar char="•"/>
              <a:tabLst>
                <a:tab pos="354965" algn="l"/>
                <a:tab pos="355600" algn="l"/>
              </a:tabLst>
            </a:pP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Контакти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који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 настају</a:t>
            </a:r>
            <a:endParaRPr sz="2400">
              <a:latin typeface="Times New Roman"/>
              <a:cs typeface="Times New Roman"/>
            </a:endParaRPr>
          </a:p>
          <a:p>
            <a:pPr marL="355600" marR="165100">
              <a:lnSpc>
                <a:spcPct val="100000"/>
              </a:lnSpc>
              <a:spcBef>
                <a:spcPts val="5"/>
              </a:spcBef>
            </a:pP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најчешће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су </a:t>
            </a:r>
            <a:r>
              <a:rPr dirty="0" sz="2400" spc="-5">
                <a:solidFill>
                  <a:srgbClr val="C00000"/>
                </a:solidFill>
                <a:latin typeface="Times New Roman"/>
                <a:cs typeface="Times New Roman"/>
              </a:rPr>
              <a:t>тритачкасти или  двотачкасти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, што значи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да</a:t>
            </a:r>
            <a:endParaRPr sz="2400">
              <a:latin typeface="Times New Roman"/>
              <a:cs typeface="Times New Roman"/>
            </a:endParaRPr>
          </a:p>
          <a:p>
            <a:pPr marL="355600" marR="626745">
              <a:lnSpc>
                <a:spcPct val="100000"/>
              </a:lnSpc>
            </a:pP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квржице не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оклудирају 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врховима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у фисурама</a:t>
            </a:r>
            <a:r>
              <a:rPr dirty="0" sz="2400" spc="-110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већ 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бочним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падинама</a:t>
            </a:r>
            <a:r>
              <a:rPr dirty="0" sz="2400" spc="-25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са</a:t>
            </a:r>
            <a:endParaRPr sz="2400">
              <a:latin typeface="Times New Roman"/>
              <a:cs typeface="Times New Roman"/>
            </a:endParaRPr>
          </a:p>
          <a:p>
            <a:pPr marL="355600" marR="201930">
              <a:lnSpc>
                <a:spcPct val="100000"/>
              </a:lnSpc>
            </a:pP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квржицама </a:t>
            </a:r>
            <a:r>
              <a:rPr dirty="0" sz="2400" spc="5">
                <a:solidFill>
                  <a:srgbClr val="3333FF"/>
                </a:solidFill>
                <a:latin typeface="Times New Roman"/>
                <a:cs typeface="Times New Roman"/>
              </a:rPr>
              <a:t>зуба</a:t>
            </a:r>
            <a:r>
              <a:rPr dirty="0" sz="2400" spc="-75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антагониста  и бочним</a:t>
            </a:r>
            <a:r>
              <a:rPr dirty="0" sz="2400" spc="-15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гребенима</a:t>
            </a:r>
            <a:endParaRPr sz="2400">
              <a:latin typeface="Times New Roman"/>
              <a:cs typeface="Times New Roman"/>
            </a:endParaRPr>
          </a:p>
          <a:p>
            <a:pPr marL="355600" marR="788035" indent="-342900">
              <a:lnSpc>
                <a:spcPct val="100000"/>
              </a:lnSpc>
              <a:spcBef>
                <a:spcPts val="575"/>
              </a:spcBef>
              <a:buChar char="•"/>
              <a:tabLst>
                <a:tab pos="354965" algn="l"/>
                <a:tab pos="355600" algn="l"/>
              </a:tabLst>
            </a:pP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Такви контакти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делују  стабилизирајуће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на</a:t>
            </a:r>
            <a:r>
              <a:rPr dirty="0" sz="2400" spc="-95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зубе</a:t>
            </a:r>
            <a:endParaRPr sz="2400">
              <a:latin typeface="Times New Roman"/>
              <a:cs typeface="Times New Roman"/>
            </a:endParaRPr>
          </a:p>
          <a:p>
            <a:pPr marL="355600" marR="128270">
              <a:lnSpc>
                <a:spcPct val="100000"/>
              </a:lnSpc>
              <a:spcBef>
                <a:spcPts val="5"/>
              </a:spcBef>
            </a:pP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антагонисте и оптерећују</a:t>
            </a:r>
            <a:r>
              <a:rPr dirty="0" sz="2400" spc="-120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 spc="5">
                <a:solidFill>
                  <a:srgbClr val="3333FF"/>
                </a:solidFill>
                <a:latin typeface="Times New Roman"/>
                <a:cs typeface="Times New Roman"/>
              </a:rPr>
              <a:t>зуб 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по његовој аксијалној 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осовини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4357751" y="1857375"/>
            <a:ext cx="2214499" cy="500062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6786498" y="1857373"/>
            <a:ext cx="2357374" cy="500062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829170" y="1229360"/>
            <a:ext cx="2200275" cy="17322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ctr" marL="12065" marR="5080">
              <a:lnSpc>
                <a:spcPct val="100000"/>
              </a:lnSpc>
              <a:spcBef>
                <a:spcPts val="95"/>
              </a:spcBef>
            </a:pPr>
            <a:r>
              <a:rPr dirty="0" sz="2800" spc="-5" b="1">
                <a:solidFill>
                  <a:srgbClr val="6600FF"/>
                </a:solidFill>
                <a:latin typeface="Times New Roman"/>
                <a:cs typeface="Times New Roman"/>
              </a:rPr>
              <a:t>Мо</a:t>
            </a:r>
            <a:r>
              <a:rPr dirty="0" sz="2800" b="1">
                <a:solidFill>
                  <a:srgbClr val="6600FF"/>
                </a:solidFill>
                <a:latin typeface="Times New Roman"/>
                <a:cs typeface="Times New Roman"/>
              </a:rPr>
              <a:t>р</a:t>
            </a:r>
            <a:r>
              <a:rPr dirty="0" sz="2800" spc="-5" b="1">
                <a:solidFill>
                  <a:srgbClr val="6600FF"/>
                </a:solidFill>
                <a:latin typeface="Times New Roman"/>
                <a:cs typeface="Times New Roman"/>
              </a:rPr>
              <a:t>фол</a:t>
            </a:r>
            <a:r>
              <a:rPr dirty="0" sz="2800" spc="5" b="1">
                <a:solidFill>
                  <a:srgbClr val="6600FF"/>
                </a:solidFill>
                <a:latin typeface="Times New Roman"/>
                <a:cs typeface="Times New Roman"/>
              </a:rPr>
              <a:t>о</a:t>
            </a:r>
            <a:r>
              <a:rPr dirty="0" sz="2800" spc="-10" b="1">
                <a:solidFill>
                  <a:srgbClr val="6600FF"/>
                </a:solidFill>
                <a:latin typeface="Times New Roman"/>
                <a:cs typeface="Times New Roman"/>
              </a:rPr>
              <a:t>гија  </a:t>
            </a:r>
            <a:r>
              <a:rPr dirty="0" sz="2800" spc="-10" b="1">
                <a:solidFill>
                  <a:srgbClr val="6600FF"/>
                </a:solidFill>
                <a:latin typeface="Times New Roman"/>
                <a:cs typeface="Times New Roman"/>
              </a:rPr>
              <a:t>гризних  површина  </a:t>
            </a:r>
            <a:r>
              <a:rPr dirty="0" sz="2800" spc="-5" b="1">
                <a:solidFill>
                  <a:srgbClr val="6600FF"/>
                </a:solidFill>
                <a:latin typeface="Times New Roman"/>
                <a:cs typeface="Times New Roman"/>
              </a:rPr>
              <a:t>бочних</a:t>
            </a:r>
            <a:r>
              <a:rPr dirty="0" sz="2800" spc="-40" b="1">
                <a:solidFill>
                  <a:srgbClr val="6600FF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1">
                <a:solidFill>
                  <a:srgbClr val="6600FF"/>
                </a:solidFill>
                <a:latin typeface="Times New Roman"/>
                <a:cs typeface="Times New Roman"/>
              </a:rPr>
              <a:t>зуба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8739" y="23875"/>
            <a:ext cx="2307590" cy="6356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55600" marR="5080" indent="-342900">
              <a:lnSpc>
                <a:spcPct val="100000"/>
              </a:lnSpc>
              <a:spcBef>
                <a:spcPts val="100"/>
              </a:spcBef>
              <a:buChar char="•"/>
              <a:tabLst>
                <a:tab pos="354965" algn="l"/>
                <a:tab pos="355600" algn="l"/>
              </a:tabLst>
            </a:pPr>
            <a:r>
              <a:rPr dirty="0" sz="2000" spc="-5">
                <a:solidFill>
                  <a:srgbClr val="3333FF"/>
                </a:solidFill>
                <a:latin typeface="Times New Roman"/>
                <a:cs typeface="Times New Roman"/>
              </a:rPr>
              <a:t>Оклузални</a:t>
            </a:r>
            <a:r>
              <a:rPr dirty="0" sz="2000" spc="-65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333FF"/>
                </a:solidFill>
                <a:latin typeface="Times New Roman"/>
                <a:cs typeface="Times New Roman"/>
              </a:rPr>
              <a:t>рељеф  бочних зуба</a:t>
            </a:r>
            <a:r>
              <a:rPr dirty="0" sz="2000" spc="-95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000" spc="-5">
                <a:solidFill>
                  <a:srgbClr val="3333FF"/>
                </a:solidFill>
                <a:latin typeface="Times New Roman"/>
                <a:cs typeface="Times New Roman"/>
              </a:rPr>
              <a:t>чине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421640" y="633425"/>
            <a:ext cx="2411730" cy="1550670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dirty="0" sz="2000" spc="-5" b="0">
                <a:solidFill>
                  <a:srgbClr val="3333FF"/>
                </a:solidFill>
                <a:latin typeface="Times New Roman"/>
                <a:cs typeface="Times New Roman"/>
              </a:rPr>
              <a:t>позитивни </a:t>
            </a:r>
            <a:r>
              <a:rPr dirty="0" sz="2000" b="0">
                <a:solidFill>
                  <a:srgbClr val="3333FF"/>
                </a:solidFill>
                <a:latin typeface="Times New Roman"/>
                <a:cs typeface="Times New Roman"/>
              </a:rPr>
              <a:t>елементи  </a:t>
            </a:r>
            <a:r>
              <a:rPr dirty="0" sz="2000" spc="-5">
                <a:solidFill>
                  <a:srgbClr val="3333FF"/>
                </a:solidFill>
              </a:rPr>
              <a:t>квржице </a:t>
            </a:r>
            <a:r>
              <a:rPr dirty="0" sz="2000">
                <a:solidFill>
                  <a:srgbClr val="3333FF"/>
                </a:solidFill>
              </a:rPr>
              <a:t>и гребени</a:t>
            </a:r>
            <a:r>
              <a:rPr dirty="0" sz="2000" spc="-130">
                <a:solidFill>
                  <a:srgbClr val="3333FF"/>
                </a:solidFill>
              </a:rPr>
              <a:t> </a:t>
            </a:r>
            <a:r>
              <a:rPr dirty="0" sz="2000" b="0">
                <a:solidFill>
                  <a:srgbClr val="3333FF"/>
                </a:solidFill>
                <a:latin typeface="Times New Roman"/>
                <a:cs typeface="Times New Roman"/>
              </a:rPr>
              <a:t>и  </a:t>
            </a:r>
            <a:r>
              <a:rPr dirty="0" sz="2000" spc="-5" b="0">
                <a:solidFill>
                  <a:srgbClr val="3333FF"/>
                </a:solidFill>
                <a:latin typeface="Times New Roman"/>
                <a:cs typeface="Times New Roman"/>
              </a:rPr>
              <a:t>негативни </a:t>
            </a:r>
            <a:r>
              <a:rPr dirty="0" sz="2000" b="0">
                <a:solidFill>
                  <a:srgbClr val="3333FF"/>
                </a:solidFill>
                <a:latin typeface="Times New Roman"/>
                <a:cs typeface="Times New Roman"/>
              </a:rPr>
              <a:t>елементи  </a:t>
            </a:r>
            <a:r>
              <a:rPr dirty="0" sz="2000">
                <a:solidFill>
                  <a:srgbClr val="3333FF"/>
                </a:solidFill>
              </a:rPr>
              <a:t>бразде (фисуре) и  јамице</a:t>
            </a:r>
            <a:r>
              <a:rPr dirty="0" sz="2000" spc="-55">
                <a:solidFill>
                  <a:srgbClr val="3333FF"/>
                </a:solidFill>
              </a:rPr>
              <a:t> </a:t>
            </a:r>
            <a:r>
              <a:rPr dirty="0" sz="2000" spc="-5">
                <a:solidFill>
                  <a:srgbClr val="3333FF"/>
                </a:solidFill>
              </a:rPr>
              <a:t>(фосе)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8739" y="2218766"/>
            <a:ext cx="2955925" cy="466026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05"/>
              </a:spcBef>
              <a:buChar char="•"/>
              <a:tabLst>
                <a:tab pos="354965" algn="l"/>
                <a:tab pos="355600" algn="l"/>
              </a:tabLst>
            </a:pPr>
            <a:r>
              <a:rPr dirty="0" sz="2000" spc="-5">
                <a:solidFill>
                  <a:srgbClr val="3333FF"/>
                </a:solidFill>
                <a:latin typeface="Times New Roman"/>
                <a:cs typeface="Times New Roman"/>
              </a:rPr>
              <a:t>Сваки </a:t>
            </a:r>
            <a:r>
              <a:rPr dirty="0" sz="2000" spc="5">
                <a:solidFill>
                  <a:srgbClr val="3333FF"/>
                </a:solidFill>
                <a:latin typeface="Times New Roman"/>
                <a:cs typeface="Times New Roman"/>
              </a:rPr>
              <a:t>од</a:t>
            </a:r>
            <a:r>
              <a:rPr dirty="0" sz="2000" spc="-35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333FF"/>
                </a:solidFill>
                <a:latin typeface="Times New Roman"/>
                <a:cs typeface="Times New Roman"/>
              </a:rPr>
              <a:t>ових</a:t>
            </a:r>
            <a:endParaRPr sz="2000">
              <a:latin typeface="Times New Roman"/>
              <a:cs typeface="Times New Roman"/>
            </a:endParaRPr>
          </a:p>
          <a:p>
            <a:pPr marL="355600">
              <a:lnSpc>
                <a:spcPct val="100000"/>
              </a:lnSpc>
            </a:pPr>
            <a:r>
              <a:rPr dirty="0" sz="2000">
                <a:solidFill>
                  <a:srgbClr val="3333FF"/>
                </a:solidFill>
                <a:latin typeface="Times New Roman"/>
                <a:cs typeface="Times New Roman"/>
              </a:rPr>
              <a:t>елемената</a:t>
            </a:r>
            <a:r>
              <a:rPr dirty="0" sz="2000" spc="-30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000" spc="-5">
                <a:solidFill>
                  <a:srgbClr val="3333FF"/>
                </a:solidFill>
                <a:latin typeface="Times New Roman"/>
                <a:cs typeface="Times New Roman"/>
              </a:rPr>
              <a:t>има</a:t>
            </a:r>
            <a:endParaRPr sz="2000">
              <a:latin typeface="Times New Roman"/>
              <a:cs typeface="Times New Roman"/>
            </a:endParaRPr>
          </a:p>
          <a:p>
            <a:pPr marL="355600" marR="31750">
              <a:lnSpc>
                <a:spcPct val="100000"/>
              </a:lnSpc>
            </a:pPr>
            <a:r>
              <a:rPr dirty="0" sz="2000" spc="-5">
                <a:solidFill>
                  <a:srgbClr val="3333FF"/>
                </a:solidFill>
                <a:latin typeface="Times New Roman"/>
                <a:cs typeface="Times New Roman"/>
              </a:rPr>
              <a:t>специфичну улогу </a:t>
            </a:r>
            <a:r>
              <a:rPr dirty="0" sz="2000">
                <a:solidFill>
                  <a:srgbClr val="3333FF"/>
                </a:solidFill>
                <a:latin typeface="Times New Roman"/>
                <a:cs typeface="Times New Roman"/>
              </a:rPr>
              <a:t>у  обезбеђењу</a:t>
            </a:r>
            <a:r>
              <a:rPr dirty="0" sz="2000" spc="-100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000" spc="-5">
                <a:solidFill>
                  <a:srgbClr val="3333FF"/>
                </a:solidFill>
                <a:latin typeface="Times New Roman"/>
                <a:cs typeface="Times New Roman"/>
              </a:rPr>
              <a:t>функцијске  </a:t>
            </a:r>
            <a:r>
              <a:rPr dirty="0" sz="2000">
                <a:solidFill>
                  <a:srgbClr val="3333FF"/>
                </a:solidFill>
                <a:latin typeface="Times New Roman"/>
                <a:cs typeface="Times New Roman"/>
              </a:rPr>
              <a:t>ефикасности жвачног  органа и</a:t>
            </a:r>
            <a:r>
              <a:rPr dirty="0" sz="2000" spc="-25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000" spc="-5">
                <a:solidFill>
                  <a:srgbClr val="3333FF"/>
                </a:solidFill>
                <a:latin typeface="Times New Roman"/>
                <a:cs typeface="Times New Roman"/>
              </a:rPr>
              <a:t>очувању</a:t>
            </a:r>
            <a:endParaRPr sz="2000">
              <a:latin typeface="Times New Roman"/>
              <a:cs typeface="Times New Roman"/>
            </a:endParaRPr>
          </a:p>
          <a:p>
            <a:pPr marL="355600">
              <a:lnSpc>
                <a:spcPct val="100000"/>
              </a:lnSpc>
            </a:pPr>
            <a:r>
              <a:rPr dirty="0" sz="2000">
                <a:solidFill>
                  <a:srgbClr val="3333FF"/>
                </a:solidFill>
                <a:latin typeface="Times New Roman"/>
                <a:cs typeface="Times New Roman"/>
              </a:rPr>
              <a:t>стабилности</a:t>
            </a:r>
            <a:r>
              <a:rPr dirty="0" sz="2000" spc="-30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333FF"/>
                </a:solidFill>
                <a:latin typeface="Times New Roman"/>
                <a:cs typeface="Times New Roman"/>
              </a:rPr>
              <a:t>оклузије</a:t>
            </a:r>
            <a:endParaRPr sz="2000">
              <a:latin typeface="Times New Roman"/>
              <a:cs typeface="Times New Roman"/>
            </a:endParaRPr>
          </a:p>
          <a:p>
            <a:pPr marL="355600" marR="5080" indent="-342900">
              <a:lnSpc>
                <a:spcPct val="100000"/>
              </a:lnSpc>
              <a:spcBef>
                <a:spcPts val="480"/>
              </a:spcBef>
              <a:buChar char="•"/>
              <a:tabLst>
                <a:tab pos="354965" algn="l"/>
                <a:tab pos="355600" algn="l"/>
              </a:tabLst>
            </a:pPr>
            <a:r>
              <a:rPr dirty="0" sz="2000" spc="-5">
                <a:solidFill>
                  <a:srgbClr val="3333FF"/>
                </a:solidFill>
                <a:latin typeface="Times New Roman"/>
                <a:cs typeface="Times New Roman"/>
              </a:rPr>
              <a:t>Највећи </a:t>
            </a:r>
            <a:r>
              <a:rPr dirty="0" sz="2000">
                <a:solidFill>
                  <a:srgbClr val="3333FF"/>
                </a:solidFill>
                <a:latin typeface="Times New Roman"/>
                <a:cs typeface="Times New Roman"/>
              </a:rPr>
              <a:t>део </a:t>
            </a:r>
            <a:r>
              <a:rPr dirty="0" sz="2000" spc="-5">
                <a:solidFill>
                  <a:srgbClr val="3333FF"/>
                </a:solidFill>
                <a:latin typeface="Times New Roman"/>
                <a:cs typeface="Times New Roman"/>
              </a:rPr>
              <a:t>оклузалне  површине </a:t>
            </a:r>
            <a:r>
              <a:rPr dirty="0" sz="2000">
                <a:solidFill>
                  <a:srgbClr val="3333FF"/>
                </a:solidFill>
                <a:latin typeface="Times New Roman"/>
                <a:cs typeface="Times New Roman"/>
              </a:rPr>
              <a:t>бочног зуба  </a:t>
            </a:r>
            <a:r>
              <a:rPr dirty="0" sz="2000" spc="-5">
                <a:solidFill>
                  <a:srgbClr val="3333FF"/>
                </a:solidFill>
                <a:latin typeface="Times New Roman"/>
                <a:cs typeface="Times New Roman"/>
              </a:rPr>
              <a:t>чине квржице,  премолари имају </a:t>
            </a:r>
            <a:r>
              <a:rPr dirty="0" sz="2000">
                <a:solidFill>
                  <a:srgbClr val="3333FF"/>
                </a:solidFill>
                <a:latin typeface="Times New Roman"/>
                <a:cs typeface="Times New Roman"/>
              </a:rPr>
              <a:t>по</a:t>
            </a:r>
            <a:r>
              <a:rPr dirty="0" sz="2000" spc="-95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333FF"/>
                </a:solidFill>
                <a:latin typeface="Times New Roman"/>
                <a:cs typeface="Times New Roman"/>
              </a:rPr>
              <a:t>две  сем другог доњег који  може </a:t>
            </a:r>
            <a:r>
              <a:rPr dirty="0" sz="2000" spc="-5">
                <a:solidFill>
                  <a:srgbClr val="3333FF"/>
                </a:solidFill>
                <a:latin typeface="Times New Roman"/>
                <a:cs typeface="Times New Roman"/>
              </a:rPr>
              <a:t>имати </a:t>
            </a:r>
            <a:r>
              <a:rPr dirty="0" sz="2000">
                <a:solidFill>
                  <a:srgbClr val="3333FF"/>
                </a:solidFill>
                <a:latin typeface="Times New Roman"/>
                <a:cs typeface="Times New Roman"/>
              </a:rPr>
              <a:t>три,</a:t>
            </a:r>
            <a:r>
              <a:rPr dirty="0" sz="2000" spc="-55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333FF"/>
                </a:solidFill>
                <a:latin typeface="Times New Roman"/>
                <a:cs typeface="Times New Roman"/>
              </a:rPr>
              <a:t>а</a:t>
            </a:r>
            <a:endParaRPr sz="2000">
              <a:latin typeface="Times New Roman"/>
              <a:cs typeface="Times New Roman"/>
            </a:endParaRPr>
          </a:p>
          <a:p>
            <a:pPr marL="355600" marR="279400">
              <a:lnSpc>
                <a:spcPct val="100000"/>
              </a:lnSpc>
              <a:spcBef>
                <a:spcPts val="5"/>
              </a:spcBef>
            </a:pPr>
            <a:r>
              <a:rPr dirty="0" sz="2000">
                <a:solidFill>
                  <a:srgbClr val="3333FF"/>
                </a:solidFill>
                <a:latin typeface="Times New Roman"/>
                <a:cs typeface="Times New Roman"/>
              </a:rPr>
              <a:t>молари </a:t>
            </a:r>
            <a:r>
              <a:rPr dirty="0" sz="2000" spc="-5">
                <a:solidFill>
                  <a:srgbClr val="3333FF"/>
                </a:solidFill>
                <a:latin typeface="Times New Roman"/>
                <a:cs typeface="Times New Roman"/>
              </a:rPr>
              <a:t>по </a:t>
            </a:r>
            <a:r>
              <a:rPr dirty="0" sz="2000">
                <a:solidFill>
                  <a:srgbClr val="3333FF"/>
                </a:solidFill>
                <a:latin typeface="Times New Roman"/>
                <a:cs typeface="Times New Roman"/>
              </a:rPr>
              <a:t>четири  односно </a:t>
            </a:r>
            <a:r>
              <a:rPr dirty="0" sz="2000" spc="-5">
                <a:solidFill>
                  <a:srgbClr val="3333FF"/>
                </a:solidFill>
                <a:latin typeface="Times New Roman"/>
                <a:cs typeface="Times New Roman"/>
              </a:rPr>
              <a:t>пет</a:t>
            </a:r>
            <a:r>
              <a:rPr dirty="0" sz="2000" spc="-100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333FF"/>
                </a:solidFill>
                <a:latin typeface="Times New Roman"/>
                <a:cs typeface="Times New Roman"/>
              </a:rPr>
              <a:t>квржица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3786251" y="5286373"/>
            <a:ext cx="5357748" cy="157162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3214751" y="0"/>
            <a:ext cx="3500374" cy="521487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16509" y="362153"/>
            <a:ext cx="4208145" cy="1002030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 marR="5080" indent="57785">
              <a:lnSpc>
                <a:spcPct val="100000"/>
              </a:lnSpc>
              <a:spcBef>
                <a:spcPts val="105"/>
              </a:spcBef>
            </a:pPr>
            <a:r>
              <a:rPr dirty="0" sz="3200"/>
              <a:t>Морфологија </a:t>
            </a:r>
            <a:r>
              <a:rPr dirty="0" sz="3200" spc="-5"/>
              <a:t>гризних  површина </a:t>
            </a:r>
            <a:r>
              <a:rPr dirty="0" sz="3200"/>
              <a:t>бочних</a:t>
            </a:r>
            <a:r>
              <a:rPr dirty="0" sz="3200" spc="-80"/>
              <a:t> </a:t>
            </a:r>
            <a:r>
              <a:rPr dirty="0" sz="3200"/>
              <a:t>зуба</a:t>
            </a:r>
            <a:endParaRPr sz="3200"/>
          </a:p>
        </p:txBody>
      </p:sp>
      <p:sp>
        <p:nvSpPr>
          <p:cNvPr id="3" name="object 3"/>
          <p:cNvSpPr txBox="1"/>
          <p:nvPr/>
        </p:nvSpPr>
        <p:spPr>
          <a:xfrm>
            <a:off x="78739" y="1808734"/>
            <a:ext cx="4613275" cy="48545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00"/>
              </a:spcBef>
              <a:buChar char="•"/>
              <a:tabLst>
                <a:tab pos="354965" algn="l"/>
                <a:tab pos="355600" algn="l"/>
              </a:tabLst>
            </a:pP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Подручје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између</a:t>
            </a:r>
            <a:r>
              <a:rPr dirty="0" sz="2400" spc="-45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врхова</a:t>
            </a:r>
            <a:endParaRPr sz="2400">
              <a:latin typeface="Times New Roman"/>
              <a:cs typeface="Times New Roman"/>
            </a:endParaRPr>
          </a:p>
          <a:p>
            <a:pPr marL="355600" marR="5080">
              <a:lnSpc>
                <a:spcPct val="100000"/>
              </a:lnSpc>
            </a:pP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букалних и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лингвалних квржица 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које укључује и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мезијалне</a:t>
            </a:r>
            <a:r>
              <a:rPr dirty="0" sz="2400" spc="-105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и</a:t>
            </a:r>
            <a:endParaRPr sz="2400">
              <a:latin typeface="Times New Roman"/>
              <a:cs typeface="Times New Roman"/>
            </a:endParaRPr>
          </a:p>
          <a:p>
            <a:pPr marL="355600" marR="29845">
              <a:lnSpc>
                <a:spcPct val="100000"/>
              </a:lnSpc>
            </a:pP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дисталне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ивичне гребене  представља </a:t>
            </a:r>
            <a:r>
              <a:rPr dirty="0" sz="2400" spc="-5" b="1">
                <a:solidFill>
                  <a:srgbClr val="3333FF"/>
                </a:solidFill>
                <a:latin typeface="Times New Roman"/>
                <a:cs typeface="Times New Roman"/>
              </a:rPr>
              <a:t>оклузални плато,  </a:t>
            </a:r>
            <a:r>
              <a:rPr dirty="0" sz="2400" b="1">
                <a:solidFill>
                  <a:srgbClr val="3333FF"/>
                </a:solidFill>
                <a:latin typeface="Times New Roman"/>
                <a:cs typeface="Times New Roman"/>
              </a:rPr>
              <a:t>анатомску </a:t>
            </a:r>
            <a:r>
              <a:rPr dirty="0" sz="2400" spc="-10" b="1">
                <a:solidFill>
                  <a:srgbClr val="3333FF"/>
                </a:solidFill>
                <a:latin typeface="Times New Roman"/>
                <a:cs typeface="Times New Roman"/>
              </a:rPr>
              <a:t>гризну </a:t>
            </a:r>
            <a:r>
              <a:rPr dirty="0" sz="2400" spc="-5" b="1">
                <a:solidFill>
                  <a:srgbClr val="3333FF"/>
                </a:solidFill>
                <a:latin typeface="Times New Roman"/>
                <a:cs typeface="Times New Roman"/>
              </a:rPr>
              <a:t>површину,  унутрашње оклузално поље  или </a:t>
            </a:r>
            <a:r>
              <a:rPr dirty="0" sz="2400" b="1">
                <a:solidFill>
                  <a:srgbClr val="3333FF"/>
                </a:solidFill>
                <a:latin typeface="Times New Roman"/>
                <a:cs typeface="Times New Roman"/>
              </a:rPr>
              <a:t>унутрашњи аспект</a:t>
            </a:r>
            <a:r>
              <a:rPr dirty="0" sz="2400" spc="-60" b="1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 spc="-10" b="1">
                <a:solidFill>
                  <a:srgbClr val="3333FF"/>
                </a:solidFill>
                <a:latin typeface="Times New Roman"/>
                <a:cs typeface="Times New Roman"/>
              </a:rPr>
              <a:t>гризне  </a:t>
            </a:r>
            <a:r>
              <a:rPr dirty="0" sz="2400" spc="-5" b="1">
                <a:solidFill>
                  <a:srgbClr val="3333FF"/>
                </a:solidFill>
                <a:latin typeface="Times New Roman"/>
                <a:cs typeface="Times New Roman"/>
              </a:rPr>
              <a:t>површине</a:t>
            </a:r>
            <a:endParaRPr sz="2400">
              <a:latin typeface="Times New Roman"/>
              <a:cs typeface="Times New Roman"/>
            </a:endParaRPr>
          </a:p>
          <a:p>
            <a:pPr marL="355600" marR="424815" indent="-342900">
              <a:lnSpc>
                <a:spcPct val="100000"/>
              </a:lnSpc>
              <a:spcBef>
                <a:spcPts val="580"/>
              </a:spcBef>
              <a:buChar char="•"/>
              <a:tabLst>
                <a:tab pos="354965" algn="l"/>
                <a:tab pos="355600" algn="l"/>
              </a:tabLst>
            </a:pP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У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овом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подручју се</a:t>
            </a:r>
            <a:r>
              <a:rPr dirty="0" sz="2400" spc="-114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остварује 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највећи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број</a:t>
            </a:r>
            <a:r>
              <a:rPr dirty="0" sz="2400" spc="-30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оклузалних</a:t>
            </a:r>
            <a:endParaRPr sz="2400">
              <a:latin typeface="Times New Roman"/>
              <a:cs typeface="Times New Roman"/>
            </a:endParaRPr>
          </a:p>
          <a:p>
            <a:pPr marL="355600" marR="851535">
              <a:lnSpc>
                <a:spcPct val="100000"/>
              </a:lnSpc>
            </a:pP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контаката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и делују</a:t>
            </a:r>
            <a:r>
              <a:rPr dirty="0" sz="2400" spc="-60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најјаче 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оклузалне</a:t>
            </a:r>
            <a:r>
              <a:rPr dirty="0" sz="2400" spc="-55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силе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429250" y="0"/>
            <a:ext cx="3714749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279260" y="462788"/>
            <a:ext cx="2515870" cy="1977389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ctr" marL="12065" marR="5080">
              <a:lnSpc>
                <a:spcPct val="100000"/>
              </a:lnSpc>
              <a:spcBef>
                <a:spcPts val="105"/>
              </a:spcBef>
            </a:pPr>
            <a:r>
              <a:rPr dirty="0" sz="3200" b="1">
                <a:solidFill>
                  <a:srgbClr val="6600FF"/>
                </a:solidFill>
                <a:latin typeface="Times New Roman"/>
                <a:cs typeface="Times New Roman"/>
              </a:rPr>
              <a:t>Морфо</a:t>
            </a:r>
            <a:r>
              <a:rPr dirty="0" sz="3200" spc="10" b="1">
                <a:solidFill>
                  <a:srgbClr val="6600FF"/>
                </a:solidFill>
                <a:latin typeface="Times New Roman"/>
                <a:cs typeface="Times New Roman"/>
              </a:rPr>
              <a:t>л</a:t>
            </a:r>
            <a:r>
              <a:rPr dirty="0" sz="3200" b="1">
                <a:solidFill>
                  <a:srgbClr val="6600FF"/>
                </a:solidFill>
                <a:latin typeface="Times New Roman"/>
                <a:cs typeface="Times New Roman"/>
              </a:rPr>
              <a:t>огија  </a:t>
            </a:r>
            <a:r>
              <a:rPr dirty="0" sz="3200" spc="-5" b="1">
                <a:solidFill>
                  <a:srgbClr val="6600FF"/>
                </a:solidFill>
                <a:latin typeface="Times New Roman"/>
                <a:cs typeface="Times New Roman"/>
              </a:rPr>
              <a:t>гризних  површина  </a:t>
            </a:r>
            <a:r>
              <a:rPr dirty="0" sz="3200" b="1">
                <a:solidFill>
                  <a:srgbClr val="6600FF"/>
                </a:solidFill>
                <a:latin typeface="Times New Roman"/>
                <a:cs typeface="Times New Roman"/>
              </a:rPr>
              <a:t>бочних</a:t>
            </a:r>
            <a:r>
              <a:rPr dirty="0" sz="3200" spc="-70" b="1">
                <a:solidFill>
                  <a:srgbClr val="6600FF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6600FF"/>
                </a:solidFill>
                <a:latin typeface="Times New Roman"/>
                <a:cs typeface="Times New Roman"/>
              </a:rPr>
              <a:t>зуба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8739" y="22352"/>
            <a:ext cx="5810250" cy="683005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00"/>
              </a:spcBef>
              <a:buChar char="•"/>
              <a:tabLst>
                <a:tab pos="354965" algn="l"/>
                <a:tab pos="355600" algn="l"/>
              </a:tabLst>
            </a:pP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Подручје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гризне површине</a:t>
            </a:r>
            <a:r>
              <a:rPr dirty="0" sz="2400" spc="-30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изван</a:t>
            </a:r>
            <a:endParaRPr sz="2400">
              <a:latin typeface="Times New Roman"/>
              <a:cs typeface="Times New Roman"/>
            </a:endParaRPr>
          </a:p>
          <a:p>
            <a:pPr algn="just" marL="355600" marR="496570">
              <a:lnSpc>
                <a:spcPct val="100000"/>
              </a:lnSpc>
            </a:pP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квржичних врхова зове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се </a:t>
            </a:r>
            <a:r>
              <a:rPr dirty="0" sz="2400" b="1">
                <a:solidFill>
                  <a:srgbClr val="3333FF"/>
                </a:solidFill>
                <a:latin typeface="Times New Roman"/>
                <a:cs typeface="Times New Roman"/>
              </a:rPr>
              <a:t>спољашње  </a:t>
            </a:r>
            <a:r>
              <a:rPr dirty="0" sz="2400" spc="-5" b="1">
                <a:solidFill>
                  <a:srgbClr val="3333FF"/>
                </a:solidFill>
                <a:latin typeface="Times New Roman"/>
                <a:cs typeface="Times New Roman"/>
              </a:rPr>
              <a:t>оклузално поље или </a:t>
            </a:r>
            <a:r>
              <a:rPr dirty="0" sz="2400" b="1">
                <a:solidFill>
                  <a:srgbClr val="3333FF"/>
                </a:solidFill>
                <a:latin typeface="Times New Roman"/>
                <a:cs typeface="Times New Roman"/>
              </a:rPr>
              <a:t>спољни аспект  </a:t>
            </a:r>
            <a:r>
              <a:rPr dirty="0" sz="2400" spc="-5" b="1">
                <a:solidFill>
                  <a:srgbClr val="3333FF"/>
                </a:solidFill>
                <a:latin typeface="Times New Roman"/>
                <a:cs typeface="Times New Roman"/>
              </a:rPr>
              <a:t>гризне површине</a:t>
            </a:r>
            <a:endParaRPr sz="24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575"/>
              </a:spcBef>
              <a:buChar char="•"/>
              <a:tabLst>
                <a:tab pos="354965" algn="l"/>
                <a:tab pos="355600" algn="l"/>
              </a:tabLst>
            </a:pPr>
            <a:r>
              <a:rPr dirty="0" sz="2400">
                <a:solidFill>
                  <a:srgbClr val="C00000"/>
                </a:solidFill>
                <a:latin typeface="Times New Roman"/>
                <a:cs typeface="Times New Roman"/>
              </a:rPr>
              <a:t>Унутрашњи оклузални </a:t>
            </a:r>
            <a:r>
              <a:rPr dirty="0" sz="2400" spc="-5">
                <a:solidFill>
                  <a:srgbClr val="C00000"/>
                </a:solidFill>
                <a:latin typeface="Times New Roman"/>
                <a:cs typeface="Times New Roman"/>
              </a:rPr>
              <a:t>плато</a:t>
            </a:r>
            <a:r>
              <a:rPr dirty="0" sz="2400" spc="-65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C00000"/>
                </a:solidFill>
                <a:latin typeface="Times New Roman"/>
                <a:cs typeface="Times New Roman"/>
              </a:rPr>
              <a:t>са</a:t>
            </a:r>
            <a:endParaRPr sz="2400">
              <a:latin typeface="Times New Roman"/>
              <a:cs typeface="Times New Roman"/>
            </a:endParaRPr>
          </a:p>
          <a:p>
            <a:pPr marL="355600" marR="274320">
              <a:lnSpc>
                <a:spcPct val="100000"/>
              </a:lnSpc>
            </a:pPr>
            <a:r>
              <a:rPr dirty="0" sz="2400">
                <a:solidFill>
                  <a:srgbClr val="C00000"/>
                </a:solidFill>
                <a:latin typeface="Times New Roman"/>
                <a:cs typeface="Times New Roman"/>
              </a:rPr>
              <a:t>спољашњим чини </a:t>
            </a:r>
            <a:r>
              <a:rPr dirty="0" sz="2400" spc="-10" b="1">
                <a:solidFill>
                  <a:srgbClr val="C00000"/>
                </a:solidFill>
                <a:latin typeface="Times New Roman"/>
                <a:cs typeface="Times New Roman"/>
              </a:rPr>
              <a:t>физиолошку </a:t>
            </a:r>
            <a:r>
              <a:rPr dirty="0" sz="2400" spc="-5" b="1">
                <a:solidFill>
                  <a:srgbClr val="C00000"/>
                </a:solidFill>
                <a:latin typeface="Times New Roman"/>
                <a:cs typeface="Times New Roman"/>
              </a:rPr>
              <a:t>гризну  површину</a:t>
            </a:r>
            <a:endParaRPr sz="2400">
              <a:latin typeface="Times New Roman"/>
              <a:cs typeface="Times New Roman"/>
            </a:endParaRPr>
          </a:p>
          <a:p>
            <a:pPr marL="355600" marR="31115" indent="-342900">
              <a:lnSpc>
                <a:spcPct val="100000"/>
              </a:lnSpc>
              <a:spcBef>
                <a:spcPts val="580"/>
              </a:spcBef>
              <a:buChar char="•"/>
              <a:tabLst>
                <a:tab pos="354965" algn="l"/>
                <a:tab pos="355600" algn="l"/>
              </a:tabLst>
            </a:pP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Само једно </a:t>
            </a:r>
            <a:r>
              <a:rPr dirty="0" sz="2400" spc="5">
                <a:solidFill>
                  <a:srgbClr val="3333FF"/>
                </a:solidFill>
                <a:latin typeface="Times New Roman"/>
                <a:cs typeface="Times New Roman"/>
              </a:rPr>
              <a:t>уско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подручје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на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спољашњем  аспекту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потпорних квржица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учествује у  оклузији односно има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функцијски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значај  и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зове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се </a:t>
            </a:r>
            <a:r>
              <a:rPr dirty="0" sz="2400" spc="-5" b="1">
                <a:solidFill>
                  <a:srgbClr val="3333FF"/>
                </a:solidFill>
                <a:latin typeface="Times New Roman"/>
                <a:cs typeface="Times New Roman"/>
              </a:rPr>
              <a:t>функционални </a:t>
            </a:r>
            <a:r>
              <a:rPr dirty="0" sz="2400" b="1">
                <a:solidFill>
                  <a:srgbClr val="3333FF"/>
                </a:solidFill>
                <a:latin typeface="Times New Roman"/>
                <a:cs typeface="Times New Roman"/>
              </a:rPr>
              <a:t>спољни</a:t>
            </a:r>
            <a:r>
              <a:rPr dirty="0" sz="2400" spc="-45" b="1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 b="1">
                <a:solidFill>
                  <a:srgbClr val="3333FF"/>
                </a:solidFill>
                <a:latin typeface="Times New Roman"/>
                <a:cs typeface="Times New Roman"/>
              </a:rPr>
              <a:t>аспект</a:t>
            </a:r>
            <a:endParaRPr sz="2400">
              <a:latin typeface="Times New Roman"/>
              <a:cs typeface="Times New Roman"/>
            </a:endParaRPr>
          </a:p>
          <a:p>
            <a:pPr marL="355600" marR="5080" indent="-342900">
              <a:lnSpc>
                <a:spcPct val="100000"/>
              </a:lnSpc>
              <a:spcBef>
                <a:spcPts val="580"/>
              </a:spcBef>
              <a:buFont typeface="Times New Roman"/>
              <a:buChar char="•"/>
              <a:tabLst>
                <a:tab pos="354965" algn="l"/>
                <a:tab pos="355600" algn="l"/>
              </a:tabLst>
            </a:pPr>
            <a:r>
              <a:rPr dirty="0" sz="2400" spc="-5" b="1">
                <a:solidFill>
                  <a:srgbClr val="C00000"/>
                </a:solidFill>
                <a:latin typeface="Times New Roman"/>
                <a:cs typeface="Times New Roman"/>
              </a:rPr>
              <a:t>Физиолошка гризна површина </a:t>
            </a:r>
            <a:r>
              <a:rPr dirty="0" sz="2400" spc="-5" b="1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1.унутрашњи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оклузални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плато, 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2.спољашњи оклузални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плато, 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1+2.физиолошка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гризна површина, 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3.подручје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на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спољашњем аспекту 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потпорних квржица </a:t>
            </a:r>
            <a:r>
              <a:rPr dirty="0" sz="2400">
                <a:solidFill>
                  <a:srgbClr val="3333FF"/>
                </a:solidFill>
                <a:latin typeface="Times New Roman"/>
                <a:cs typeface="Times New Roman"/>
              </a:rPr>
              <a:t>које учествују у  </a:t>
            </a:r>
            <a:r>
              <a:rPr dirty="0" sz="2400" spc="-5">
                <a:solidFill>
                  <a:srgbClr val="3333FF"/>
                </a:solidFill>
                <a:latin typeface="Times New Roman"/>
                <a:cs typeface="Times New Roman"/>
              </a:rPr>
              <a:t>оклузији-</a:t>
            </a:r>
            <a:r>
              <a:rPr dirty="0" sz="2400" spc="-5" b="1">
                <a:solidFill>
                  <a:srgbClr val="3333FF"/>
                </a:solidFill>
                <a:latin typeface="Times New Roman"/>
                <a:cs typeface="Times New Roman"/>
              </a:rPr>
              <a:t>функционални </a:t>
            </a:r>
            <a:r>
              <a:rPr dirty="0" sz="2400" b="1">
                <a:solidFill>
                  <a:srgbClr val="3333FF"/>
                </a:solidFill>
                <a:latin typeface="Times New Roman"/>
                <a:cs typeface="Times New Roman"/>
              </a:rPr>
              <a:t>спољни</a:t>
            </a:r>
            <a:r>
              <a:rPr dirty="0" sz="2400" spc="40" b="1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400" b="1">
                <a:solidFill>
                  <a:srgbClr val="3333FF"/>
                </a:solidFill>
                <a:latin typeface="Times New Roman"/>
                <a:cs typeface="Times New Roman"/>
              </a:rPr>
              <a:t>аспект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6143625" y="3214750"/>
            <a:ext cx="3000374" cy="364324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729221" y="164719"/>
            <a:ext cx="2045335" cy="1001394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99085" marR="5080" indent="-287020">
              <a:lnSpc>
                <a:spcPct val="100000"/>
              </a:lnSpc>
              <a:spcBef>
                <a:spcPts val="100"/>
              </a:spcBef>
            </a:pPr>
            <a:r>
              <a:rPr dirty="0" sz="3200" spc="-5" b="1">
                <a:solidFill>
                  <a:srgbClr val="6600FF"/>
                </a:solidFill>
                <a:latin typeface="Times New Roman"/>
                <a:cs typeface="Times New Roman"/>
              </a:rPr>
              <a:t>Квржице</a:t>
            </a:r>
            <a:r>
              <a:rPr dirty="0" sz="3200" spc="-90" b="1">
                <a:solidFill>
                  <a:srgbClr val="6600FF"/>
                </a:solidFill>
                <a:latin typeface="Times New Roman"/>
                <a:cs typeface="Times New Roman"/>
              </a:rPr>
              <a:t> </a:t>
            </a:r>
            <a:r>
              <a:rPr dirty="0" sz="3200" b="1">
                <a:solidFill>
                  <a:srgbClr val="6600FF"/>
                </a:solidFill>
                <a:latin typeface="Times New Roman"/>
                <a:cs typeface="Times New Roman"/>
              </a:rPr>
              <a:t>и  </a:t>
            </a:r>
            <a:r>
              <a:rPr dirty="0" sz="3200" spc="-5" b="1">
                <a:solidFill>
                  <a:srgbClr val="6600FF"/>
                </a:solidFill>
                <a:latin typeface="Times New Roman"/>
                <a:cs typeface="Times New Roman"/>
              </a:rPr>
              <a:t>гребени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8739" y="23875"/>
            <a:ext cx="5979160" cy="6610984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55600" marR="8890" indent="-342900">
              <a:lnSpc>
                <a:spcPct val="100000"/>
              </a:lnSpc>
              <a:spcBef>
                <a:spcPts val="100"/>
              </a:spcBef>
              <a:buChar char="•"/>
              <a:tabLst>
                <a:tab pos="354965" algn="l"/>
                <a:tab pos="355600" algn="l"/>
              </a:tabLst>
            </a:pPr>
            <a:r>
              <a:rPr dirty="0" sz="2000">
                <a:solidFill>
                  <a:srgbClr val="3333FF"/>
                </a:solidFill>
                <a:latin typeface="Times New Roman"/>
                <a:cs typeface="Times New Roman"/>
              </a:rPr>
              <a:t>Квржице бочних </a:t>
            </a:r>
            <a:r>
              <a:rPr dirty="0" sz="2000" spc="-5">
                <a:solidFill>
                  <a:srgbClr val="3333FF"/>
                </a:solidFill>
                <a:latin typeface="Times New Roman"/>
                <a:cs typeface="Times New Roman"/>
              </a:rPr>
              <a:t>зуба имају </a:t>
            </a:r>
            <a:r>
              <a:rPr dirty="0" sz="2000">
                <a:solidFill>
                  <a:srgbClr val="3333FF"/>
                </a:solidFill>
                <a:latin typeface="Times New Roman"/>
                <a:cs typeface="Times New Roman"/>
              </a:rPr>
              <a:t>облик </a:t>
            </a:r>
            <a:r>
              <a:rPr dirty="0" sz="2000" spc="-5">
                <a:solidFill>
                  <a:srgbClr val="3333FF"/>
                </a:solidFill>
                <a:latin typeface="Times New Roman"/>
                <a:cs typeface="Times New Roman"/>
              </a:rPr>
              <a:t>купе </a:t>
            </a:r>
            <a:r>
              <a:rPr dirty="0" sz="2000">
                <a:solidFill>
                  <a:srgbClr val="3333FF"/>
                </a:solidFill>
                <a:latin typeface="Times New Roman"/>
                <a:cs typeface="Times New Roman"/>
              </a:rPr>
              <a:t>и састоје</a:t>
            </a:r>
            <a:r>
              <a:rPr dirty="0" sz="2000" spc="-65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333FF"/>
                </a:solidFill>
                <a:latin typeface="Times New Roman"/>
                <a:cs typeface="Times New Roman"/>
              </a:rPr>
              <a:t>се  од </a:t>
            </a:r>
            <a:r>
              <a:rPr dirty="0" sz="2000" spc="-5" b="1">
                <a:solidFill>
                  <a:srgbClr val="3333FF"/>
                </a:solidFill>
                <a:latin typeface="Times New Roman"/>
                <a:cs typeface="Times New Roman"/>
              </a:rPr>
              <a:t>врха квржице, четири квржична </a:t>
            </a:r>
            <a:r>
              <a:rPr dirty="0" sz="2000" b="1">
                <a:solidFill>
                  <a:srgbClr val="3333FF"/>
                </a:solidFill>
                <a:latin typeface="Times New Roman"/>
                <a:cs typeface="Times New Roman"/>
              </a:rPr>
              <a:t>гребена  </a:t>
            </a:r>
            <a:r>
              <a:rPr dirty="0" sz="2000">
                <a:solidFill>
                  <a:srgbClr val="3333FF"/>
                </a:solidFill>
                <a:latin typeface="Times New Roman"/>
                <a:cs typeface="Times New Roman"/>
              </a:rPr>
              <a:t>(мезијални и </a:t>
            </a:r>
            <a:r>
              <a:rPr dirty="0" sz="2000" spc="-5">
                <a:solidFill>
                  <a:srgbClr val="3333FF"/>
                </a:solidFill>
                <a:latin typeface="Times New Roman"/>
                <a:cs typeface="Times New Roman"/>
              </a:rPr>
              <a:t>дистални </a:t>
            </a:r>
            <a:r>
              <a:rPr dirty="0" sz="2000">
                <a:solidFill>
                  <a:srgbClr val="3333FF"/>
                </a:solidFill>
                <a:latin typeface="Times New Roman"/>
                <a:cs typeface="Times New Roman"/>
              </a:rPr>
              <a:t>квржични гребен,  унутрашњи и спољашњи троугласти </a:t>
            </a:r>
            <a:r>
              <a:rPr dirty="0" sz="2000" spc="-5">
                <a:solidFill>
                  <a:srgbClr val="3333FF"/>
                </a:solidFill>
                <a:latin typeface="Times New Roman"/>
                <a:cs typeface="Times New Roman"/>
              </a:rPr>
              <a:t>гребен)</a:t>
            </a:r>
            <a:r>
              <a:rPr dirty="0" sz="2000" spc="-70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333FF"/>
                </a:solidFill>
                <a:latin typeface="Times New Roman"/>
                <a:cs typeface="Times New Roman"/>
              </a:rPr>
              <a:t>и</a:t>
            </a:r>
            <a:endParaRPr sz="2000">
              <a:latin typeface="Times New Roman"/>
              <a:cs typeface="Times New Roman"/>
            </a:endParaRPr>
          </a:p>
          <a:p>
            <a:pPr marL="355600" marR="870585">
              <a:lnSpc>
                <a:spcPct val="100000"/>
              </a:lnSpc>
              <a:spcBef>
                <a:spcPts val="5"/>
              </a:spcBef>
            </a:pPr>
            <a:r>
              <a:rPr dirty="0" sz="2000" spc="-5" b="1">
                <a:solidFill>
                  <a:srgbClr val="3333FF"/>
                </a:solidFill>
                <a:latin typeface="Times New Roman"/>
                <a:cs typeface="Times New Roman"/>
              </a:rPr>
              <a:t>четири косе површине</a:t>
            </a:r>
            <a:r>
              <a:rPr dirty="0" sz="2000" spc="-5">
                <a:solidFill>
                  <a:srgbClr val="3333FF"/>
                </a:solidFill>
                <a:latin typeface="Times New Roman"/>
                <a:cs typeface="Times New Roman"/>
              </a:rPr>
              <a:t>, </a:t>
            </a:r>
            <a:r>
              <a:rPr dirty="0" sz="2000">
                <a:solidFill>
                  <a:srgbClr val="3333FF"/>
                </a:solidFill>
                <a:latin typeface="Times New Roman"/>
                <a:cs typeface="Times New Roman"/>
              </a:rPr>
              <a:t>две </a:t>
            </a:r>
            <a:r>
              <a:rPr dirty="0" sz="2000" spc="-5">
                <a:solidFill>
                  <a:srgbClr val="3333FF"/>
                </a:solidFill>
                <a:latin typeface="Times New Roman"/>
                <a:cs typeface="Times New Roman"/>
              </a:rPr>
              <a:t>припадају  </a:t>
            </a:r>
            <a:r>
              <a:rPr dirty="0" sz="2000">
                <a:solidFill>
                  <a:srgbClr val="3333FF"/>
                </a:solidFill>
                <a:latin typeface="Times New Roman"/>
                <a:cs typeface="Times New Roman"/>
              </a:rPr>
              <a:t>унутрашњем оклузалном </a:t>
            </a:r>
            <a:r>
              <a:rPr dirty="0" sz="2000" spc="-5">
                <a:solidFill>
                  <a:srgbClr val="3333FF"/>
                </a:solidFill>
                <a:latin typeface="Times New Roman"/>
                <a:cs typeface="Times New Roman"/>
              </a:rPr>
              <a:t>пољу</a:t>
            </a:r>
            <a:r>
              <a:rPr dirty="0" sz="2000" spc="-105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333FF"/>
                </a:solidFill>
                <a:latin typeface="Times New Roman"/>
                <a:cs typeface="Times New Roman"/>
              </a:rPr>
              <a:t>(унутрашње</a:t>
            </a:r>
            <a:endParaRPr sz="2000">
              <a:latin typeface="Times New Roman"/>
              <a:cs typeface="Times New Roman"/>
            </a:endParaRPr>
          </a:p>
          <a:p>
            <a:pPr marL="355600" marR="25400">
              <a:lnSpc>
                <a:spcPct val="100000"/>
              </a:lnSpc>
            </a:pPr>
            <a:r>
              <a:rPr dirty="0" sz="2000">
                <a:solidFill>
                  <a:srgbClr val="3333FF"/>
                </a:solidFill>
                <a:latin typeface="Times New Roman"/>
                <a:cs typeface="Times New Roman"/>
              </a:rPr>
              <a:t>мезијалне и </a:t>
            </a:r>
            <a:r>
              <a:rPr dirty="0" sz="2000" spc="-5">
                <a:solidFill>
                  <a:srgbClr val="3333FF"/>
                </a:solidFill>
                <a:latin typeface="Times New Roman"/>
                <a:cs typeface="Times New Roman"/>
              </a:rPr>
              <a:t>дисталне </a:t>
            </a:r>
            <a:r>
              <a:rPr dirty="0" sz="2000">
                <a:solidFill>
                  <a:srgbClr val="3333FF"/>
                </a:solidFill>
                <a:latin typeface="Times New Roman"/>
                <a:cs typeface="Times New Roman"/>
              </a:rPr>
              <a:t>косине) а две спољашњем  оклузалном </a:t>
            </a:r>
            <a:r>
              <a:rPr dirty="0" sz="2000" spc="-5">
                <a:solidFill>
                  <a:srgbClr val="3333FF"/>
                </a:solidFill>
                <a:latin typeface="Times New Roman"/>
                <a:cs typeface="Times New Roman"/>
              </a:rPr>
              <a:t>пољу </a:t>
            </a:r>
            <a:r>
              <a:rPr dirty="0" sz="2000">
                <a:solidFill>
                  <a:srgbClr val="3333FF"/>
                </a:solidFill>
                <a:latin typeface="Times New Roman"/>
                <a:cs typeface="Times New Roman"/>
              </a:rPr>
              <a:t>(спољашње мезијалне и</a:t>
            </a:r>
            <a:r>
              <a:rPr dirty="0" sz="2000" spc="-110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000" spc="-5">
                <a:solidFill>
                  <a:srgbClr val="3333FF"/>
                </a:solidFill>
                <a:latin typeface="Times New Roman"/>
                <a:cs typeface="Times New Roman"/>
              </a:rPr>
              <a:t>дисталне  </a:t>
            </a:r>
            <a:r>
              <a:rPr dirty="0" sz="2000">
                <a:solidFill>
                  <a:srgbClr val="3333FF"/>
                </a:solidFill>
                <a:latin typeface="Times New Roman"/>
                <a:cs typeface="Times New Roman"/>
              </a:rPr>
              <a:t>косине)</a:t>
            </a:r>
            <a:endParaRPr sz="2000">
              <a:latin typeface="Times New Roman"/>
              <a:cs typeface="Times New Roman"/>
            </a:endParaRPr>
          </a:p>
          <a:p>
            <a:pPr algn="just" marL="355600" marR="5080" indent="-342900">
              <a:lnSpc>
                <a:spcPct val="100000"/>
              </a:lnSpc>
              <a:spcBef>
                <a:spcPts val="484"/>
              </a:spcBef>
              <a:buFont typeface="Times New Roman"/>
              <a:buChar char="•"/>
              <a:tabLst>
                <a:tab pos="355600" algn="l"/>
              </a:tabLst>
            </a:pPr>
            <a:r>
              <a:rPr dirty="0" sz="2000" b="1">
                <a:solidFill>
                  <a:srgbClr val="3333FF"/>
                </a:solidFill>
                <a:latin typeface="Times New Roman"/>
                <a:cs typeface="Times New Roman"/>
              </a:rPr>
              <a:t>Мезијални и </a:t>
            </a:r>
            <a:r>
              <a:rPr dirty="0" sz="2000" spc="-5" b="1">
                <a:solidFill>
                  <a:srgbClr val="3333FF"/>
                </a:solidFill>
                <a:latin typeface="Times New Roman"/>
                <a:cs typeface="Times New Roman"/>
              </a:rPr>
              <a:t>дистални квржични </a:t>
            </a:r>
            <a:r>
              <a:rPr dirty="0" sz="2000" b="1">
                <a:solidFill>
                  <a:srgbClr val="3333FF"/>
                </a:solidFill>
                <a:latin typeface="Times New Roman"/>
                <a:cs typeface="Times New Roman"/>
              </a:rPr>
              <a:t>гребени </a:t>
            </a:r>
            <a:r>
              <a:rPr dirty="0" sz="2000" spc="-5">
                <a:solidFill>
                  <a:srgbClr val="3333FF"/>
                </a:solidFill>
                <a:latin typeface="Times New Roman"/>
                <a:cs typeface="Times New Roman"/>
              </a:rPr>
              <a:t>полазе  </a:t>
            </a:r>
            <a:r>
              <a:rPr dirty="0" sz="2000">
                <a:solidFill>
                  <a:srgbClr val="3333FF"/>
                </a:solidFill>
                <a:latin typeface="Times New Roman"/>
                <a:cs typeface="Times New Roman"/>
              </a:rPr>
              <a:t>од врха </a:t>
            </a:r>
            <a:r>
              <a:rPr dirty="0" sz="2000" spc="-5">
                <a:solidFill>
                  <a:srgbClr val="3333FF"/>
                </a:solidFill>
                <a:latin typeface="Times New Roman"/>
                <a:cs typeface="Times New Roman"/>
              </a:rPr>
              <a:t>квржице, </a:t>
            </a:r>
            <a:r>
              <a:rPr dirty="0" sz="2000">
                <a:solidFill>
                  <a:srgbClr val="3333FF"/>
                </a:solidFill>
                <a:latin typeface="Times New Roman"/>
                <a:cs typeface="Times New Roman"/>
              </a:rPr>
              <a:t>спуштају се мезијално и</a:t>
            </a:r>
            <a:r>
              <a:rPr dirty="0" sz="2000" spc="-65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000" spc="-5">
                <a:solidFill>
                  <a:srgbClr val="3333FF"/>
                </a:solidFill>
                <a:latin typeface="Times New Roman"/>
                <a:cs typeface="Times New Roman"/>
              </a:rPr>
              <a:t>дистално  </a:t>
            </a:r>
            <a:r>
              <a:rPr dirty="0" sz="2000">
                <a:solidFill>
                  <a:srgbClr val="3333FF"/>
                </a:solidFill>
                <a:latin typeface="Times New Roman"/>
                <a:cs typeface="Times New Roman"/>
              </a:rPr>
              <a:t>и спајају са гребенима </a:t>
            </a:r>
            <a:r>
              <a:rPr dirty="0" sz="2000" spc="-5">
                <a:solidFill>
                  <a:srgbClr val="3333FF"/>
                </a:solidFill>
                <a:latin typeface="Times New Roman"/>
                <a:cs typeface="Times New Roman"/>
              </a:rPr>
              <a:t>суседних </a:t>
            </a:r>
            <a:r>
              <a:rPr dirty="0" sz="2000">
                <a:solidFill>
                  <a:srgbClr val="3333FF"/>
                </a:solidFill>
                <a:latin typeface="Times New Roman"/>
                <a:cs typeface="Times New Roman"/>
              </a:rPr>
              <a:t>квржица</a:t>
            </a:r>
            <a:r>
              <a:rPr dirty="0" sz="2000" spc="-60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000" spc="-5">
                <a:solidFill>
                  <a:srgbClr val="3333FF"/>
                </a:solidFill>
                <a:latin typeface="Times New Roman"/>
                <a:cs typeface="Times New Roman"/>
              </a:rPr>
              <a:t>или</a:t>
            </a:r>
            <a:endParaRPr sz="2000">
              <a:latin typeface="Times New Roman"/>
              <a:cs typeface="Times New Roman"/>
            </a:endParaRPr>
          </a:p>
          <a:p>
            <a:pPr marL="355600" marR="1004569">
              <a:lnSpc>
                <a:spcPct val="100000"/>
              </a:lnSpc>
            </a:pPr>
            <a:r>
              <a:rPr dirty="0" sz="2000" spc="-5">
                <a:solidFill>
                  <a:srgbClr val="3333FF"/>
                </a:solidFill>
                <a:latin typeface="Times New Roman"/>
                <a:cs typeface="Times New Roman"/>
              </a:rPr>
              <a:t>мезијалним или дисталним маргиналним  </a:t>
            </a:r>
            <a:r>
              <a:rPr dirty="0" sz="2000">
                <a:solidFill>
                  <a:srgbClr val="3333FF"/>
                </a:solidFill>
                <a:latin typeface="Times New Roman"/>
                <a:cs typeface="Times New Roman"/>
              </a:rPr>
              <a:t>(ивичним) </a:t>
            </a:r>
            <a:r>
              <a:rPr dirty="0" sz="2000" spc="-5">
                <a:solidFill>
                  <a:srgbClr val="3333FF"/>
                </a:solidFill>
                <a:latin typeface="Times New Roman"/>
                <a:cs typeface="Times New Roman"/>
              </a:rPr>
              <a:t>гребенима </a:t>
            </a:r>
            <a:r>
              <a:rPr dirty="0" sz="2000">
                <a:solidFill>
                  <a:srgbClr val="3333FF"/>
                </a:solidFill>
                <a:latin typeface="Times New Roman"/>
                <a:cs typeface="Times New Roman"/>
              </a:rPr>
              <a:t>од којих су</a:t>
            </a:r>
            <a:r>
              <a:rPr dirty="0" sz="2000" spc="-95">
                <a:solidFill>
                  <a:srgbClr val="3333FF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333FF"/>
                </a:solidFill>
                <a:latin typeface="Times New Roman"/>
                <a:cs typeface="Times New Roman"/>
              </a:rPr>
              <a:t>одвојени  фисурама</a:t>
            </a:r>
            <a:endParaRPr sz="2000">
              <a:latin typeface="Times New Roman"/>
              <a:cs typeface="Times New Roman"/>
            </a:endParaRPr>
          </a:p>
          <a:p>
            <a:pPr marL="355600" marR="329565" indent="-342900">
              <a:lnSpc>
                <a:spcPct val="100000"/>
              </a:lnSpc>
              <a:spcBef>
                <a:spcPts val="480"/>
              </a:spcBef>
              <a:buFont typeface="Times New Roman"/>
              <a:buChar char="•"/>
              <a:tabLst>
                <a:tab pos="354965" algn="l"/>
                <a:tab pos="355600" algn="l"/>
              </a:tabLst>
            </a:pPr>
            <a:r>
              <a:rPr dirty="0" sz="2000" b="1">
                <a:solidFill>
                  <a:srgbClr val="C00000"/>
                </a:solidFill>
                <a:latin typeface="Times New Roman"/>
                <a:cs typeface="Times New Roman"/>
              </a:rPr>
              <a:t>1-</a:t>
            </a:r>
            <a:r>
              <a:rPr dirty="0" sz="2000">
                <a:solidFill>
                  <a:srgbClr val="C00000"/>
                </a:solidFill>
                <a:latin typeface="Times New Roman"/>
                <a:cs typeface="Times New Roman"/>
              </a:rPr>
              <a:t>врх </a:t>
            </a:r>
            <a:r>
              <a:rPr dirty="0" sz="2000" spc="-5">
                <a:solidFill>
                  <a:srgbClr val="C00000"/>
                </a:solidFill>
                <a:latin typeface="Times New Roman"/>
                <a:cs typeface="Times New Roman"/>
              </a:rPr>
              <a:t>квржице, </a:t>
            </a:r>
            <a:r>
              <a:rPr dirty="0" sz="2000" b="1">
                <a:solidFill>
                  <a:srgbClr val="C00000"/>
                </a:solidFill>
                <a:latin typeface="Times New Roman"/>
                <a:cs typeface="Times New Roman"/>
              </a:rPr>
              <a:t>2</a:t>
            </a:r>
            <a:r>
              <a:rPr dirty="0" sz="2000">
                <a:solidFill>
                  <a:srgbClr val="C00000"/>
                </a:solidFill>
                <a:latin typeface="Times New Roman"/>
                <a:cs typeface="Times New Roman"/>
              </a:rPr>
              <a:t>-мезијални квржични </a:t>
            </a:r>
            <a:r>
              <a:rPr dirty="0" sz="2000" spc="-5">
                <a:solidFill>
                  <a:srgbClr val="C00000"/>
                </a:solidFill>
                <a:latin typeface="Times New Roman"/>
                <a:cs typeface="Times New Roman"/>
              </a:rPr>
              <a:t>гребен, </a:t>
            </a:r>
            <a:r>
              <a:rPr dirty="0" sz="2000" b="1">
                <a:solidFill>
                  <a:srgbClr val="C00000"/>
                </a:solidFill>
                <a:latin typeface="Times New Roman"/>
                <a:cs typeface="Times New Roman"/>
              </a:rPr>
              <a:t>3</a:t>
            </a:r>
            <a:r>
              <a:rPr dirty="0" sz="2000">
                <a:solidFill>
                  <a:srgbClr val="C00000"/>
                </a:solidFill>
                <a:latin typeface="Times New Roman"/>
                <a:cs typeface="Times New Roman"/>
              </a:rPr>
              <a:t>-  </a:t>
            </a:r>
            <a:r>
              <a:rPr dirty="0" sz="2000" spc="-5">
                <a:solidFill>
                  <a:srgbClr val="C00000"/>
                </a:solidFill>
                <a:latin typeface="Times New Roman"/>
                <a:cs typeface="Times New Roman"/>
              </a:rPr>
              <a:t>дистални </a:t>
            </a:r>
            <a:r>
              <a:rPr dirty="0" sz="2000">
                <a:solidFill>
                  <a:srgbClr val="C00000"/>
                </a:solidFill>
                <a:latin typeface="Times New Roman"/>
                <a:cs typeface="Times New Roman"/>
              </a:rPr>
              <a:t>квржични </a:t>
            </a:r>
            <a:r>
              <a:rPr dirty="0" sz="2000" spc="-5">
                <a:solidFill>
                  <a:srgbClr val="C00000"/>
                </a:solidFill>
                <a:latin typeface="Times New Roman"/>
                <a:cs typeface="Times New Roman"/>
              </a:rPr>
              <a:t>гребен, </a:t>
            </a:r>
            <a:r>
              <a:rPr dirty="0" sz="2000" b="1">
                <a:solidFill>
                  <a:srgbClr val="C00000"/>
                </a:solidFill>
                <a:latin typeface="Times New Roman"/>
                <a:cs typeface="Times New Roman"/>
              </a:rPr>
              <a:t>4</a:t>
            </a:r>
            <a:r>
              <a:rPr dirty="0" sz="2000">
                <a:solidFill>
                  <a:srgbClr val="C00000"/>
                </a:solidFill>
                <a:latin typeface="Times New Roman"/>
                <a:cs typeface="Times New Roman"/>
              </a:rPr>
              <a:t>-унутрашњи  троугласти гребен, </a:t>
            </a:r>
            <a:r>
              <a:rPr dirty="0" sz="2000" spc="-5" b="1">
                <a:solidFill>
                  <a:srgbClr val="C00000"/>
                </a:solidFill>
                <a:latin typeface="Times New Roman"/>
                <a:cs typeface="Times New Roman"/>
              </a:rPr>
              <a:t>5</a:t>
            </a:r>
            <a:r>
              <a:rPr dirty="0" sz="2000" spc="-5">
                <a:solidFill>
                  <a:srgbClr val="C00000"/>
                </a:solidFill>
                <a:latin typeface="Times New Roman"/>
                <a:cs typeface="Times New Roman"/>
              </a:rPr>
              <a:t>-маргинални</a:t>
            </a:r>
            <a:r>
              <a:rPr dirty="0" sz="2000" spc="-3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C00000"/>
                </a:solidFill>
                <a:latin typeface="Times New Roman"/>
                <a:cs typeface="Times New Roman"/>
              </a:rPr>
              <a:t>грбен</a:t>
            </a:r>
            <a:endParaRPr sz="20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480"/>
              </a:spcBef>
              <a:buFont typeface="Times New Roman"/>
              <a:buChar char="•"/>
              <a:tabLst>
                <a:tab pos="354965" algn="l"/>
                <a:tab pos="355600" algn="l"/>
              </a:tabLst>
            </a:pPr>
            <a:r>
              <a:rPr dirty="0" sz="2000" b="1">
                <a:solidFill>
                  <a:srgbClr val="C00000"/>
                </a:solidFill>
                <a:latin typeface="Times New Roman"/>
                <a:cs typeface="Times New Roman"/>
              </a:rPr>
              <a:t>Uk</a:t>
            </a:r>
            <a:r>
              <a:rPr dirty="0" sz="2000">
                <a:solidFill>
                  <a:srgbClr val="C00000"/>
                </a:solidFill>
                <a:latin typeface="Times New Roman"/>
                <a:cs typeface="Times New Roman"/>
              </a:rPr>
              <a:t>-унутрашње мезијалне и </a:t>
            </a:r>
            <a:r>
              <a:rPr dirty="0" sz="2000" spc="-5">
                <a:solidFill>
                  <a:srgbClr val="C00000"/>
                </a:solidFill>
                <a:latin typeface="Times New Roman"/>
                <a:cs typeface="Times New Roman"/>
              </a:rPr>
              <a:t>дисталне</a:t>
            </a:r>
            <a:r>
              <a:rPr dirty="0" sz="2000" spc="-55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C00000"/>
                </a:solidFill>
                <a:latin typeface="Times New Roman"/>
                <a:cs typeface="Times New Roman"/>
              </a:rPr>
              <a:t>косине</a:t>
            </a:r>
            <a:endParaRPr sz="2000">
              <a:latin typeface="Times New Roman"/>
              <a:cs typeface="Times New Roman"/>
            </a:endParaRPr>
          </a:p>
          <a:p>
            <a:pPr marL="355600" marR="191770">
              <a:lnSpc>
                <a:spcPct val="100000"/>
              </a:lnSpc>
              <a:tabLst>
                <a:tab pos="1414780" algn="l"/>
              </a:tabLst>
            </a:pPr>
            <a:r>
              <a:rPr dirty="0" sz="2000">
                <a:solidFill>
                  <a:srgbClr val="C00000"/>
                </a:solidFill>
                <a:latin typeface="Times New Roman"/>
                <a:cs typeface="Times New Roman"/>
              </a:rPr>
              <a:t>квржица	</a:t>
            </a:r>
            <a:r>
              <a:rPr dirty="0" sz="2000" b="1">
                <a:solidFill>
                  <a:srgbClr val="C00000"/>
                </a:solidFill>
                <a:latin typeface="Times New Roman"/>
                <a:cs typeface="Times New Roman"/>
              </a:rPr>
              <a:t>Sk</a:t>
            </a:r>
            <a:r>
              <a:rPr dirty="0" sz="2000">
                <a:solidFill>
                  <a:srgbClr val="C00000"/>
                </a:solidFill>
                <a:latin typeface="Times New Roman"/>
                <a:cs typeface="Times New Roman"/>
              </a:rPr>
              <a:t>-спољне мезијалне и </a:t>
            </a:r>
            <a:r>
              <a:rPr dirty="0" sz="2000" spc="-5">
                <a:solidFill>
                  <a:srgbClr val="C00000"/>
                </a:solidFill>
                <a:latin typeface="Times New Roman"/>
                <a:cs typeface="Times New Roman"/>
              </a:rPr>
              <a:t>дисталне</a:t>
            </a:r>
            <a:r>
              <a:rPr dirty="0" sz="2000" spc="-6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C00000"/>
                </a:solidFill>
                <a:latin typeface="Times New Roman"/>
                <a:cs typeface="Times New Roman"/>
              </a:rPr>
              <a:t>косине  </a:t>
            </a:r>
            <a:r>
              <a:rPr dirty="0" sz="2000" spc="-5">
                <a:solidFill>
                  <a:srgbClr val="C00000"/>
                </a:solidFill>
                <a:latin typeface="Times New Roman"/>
                <a:cs typeface="Times New Roman"/>
              </a:rPr>
              <a:t>квржица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6286500" y="1285875"/>
            <a:ext cx="2857499" cy="27146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6286500" y="4214876"/>
            <a:ext cx="2857499" cy="264312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user</dc:creator>
  <dc:title>Гнатологија у рестауративној стоматологији</dc:title>
  <dcterms:created xsi:type="dcterms:W3CDTF">2019-02-11T11:23:23Z</dcterms:created>
  <dcterms:modified xsi:type="dcterms:W3CDTF">2019-02-11T11:23:23Z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2013-10-01T00:00:00Z</vt:filetime>
  </property>
  <property fmtid="{D5CDD505-2E9C-101B-9397-08002B2CF9AE}" pid="3" name="Creator">
    <vt:lpwstr>Microsoft® Office PowerPoint® 2007</vt:lpwstr>
  </property>
  <property fmtid="{D5CDD505-2E9C-101B-9397-08002B2CF9AE}" pid="4" name="LastSaved">
    <vt:filetime>2019-02-11T00:00:00Z</vt:filetime>
  </property>
</Properties>
</file>